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25"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34" r:id="rId14"/>
    <p:sldId id="264" r:id="rId15"/>
    <p:sldId id="266" r:id="rId16"/>
    <p:sldId id="335" r:id="rId17"/>
    <p:sldId id="276" r:id="rId18"/>
    <p:sldId id="303" r:id="rId19"/>
    <p:sldId id="293" r:id="rId20"/>
    <p:sldId id="277" r:id="rId21"/>
    <p:sldId id="284" r:id="rId22"/>
    <p:sldId id="336" r:id="rId23"/>
    <p:sldId id="337" r:id="rId24"/>
    <p:sldId id="305" r:id="rId25"/>
    <p:sldId id="338" r:id="rId26"/>
    <p:sldId id="339" r:id="rId27"/>
    <p:sldId id="308" r:id="rId28"/>
    <p:sldId id="270" r:id="rId29"/>
    <p:sldId id="340"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42" r:id="rId45"/>
    <p:sldId id="343" r:id="rId46"/>
    <p:sldId id="288" r:id="rId47"/>
    <p:sldId id="344" r:id="rId48"/>
    <p:sldId id="289"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1" d="100"/>
          <a:sy n="71" d="100"/>
        </p:scale>
        <p:origin x="134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395162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67735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7073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918041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5895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620827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53699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55469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615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421723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873599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87224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83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6033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727066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1036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605671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4191306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721064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276580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a:t>Haga clic para modificar el estilo de título del patrón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73012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915439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los estilos de texto del patrón</a:t>
            </a:r>
          </a:p>
        </p:txBody>
      </p:sp>
      <p:sp>
        <p:nvSpPr>
          <p:cNvPr id="6" name="Content Placeholder 5"/>
          <p:cNvSpPr>
            <a:spLocks noGrp="1"/>
          </p:cNvSpPr>
          <p:nvPr>
            <p:ph sz="quarter" idx="4"/>
          </p:nvPr>
        </p:nvSpPr>
        <p:spPr>
          <a:xfrm>
            <a:off x="6319840" y="2505075"/>
            <a:ext cx="503554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4006555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411382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696370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177782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4255583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586B75A-687E-405C-8A0B-8D00578BA2C3}" type="datetimeFigureOut">
              <a:rPr lang="en-US" smtClean="0"/>
              <a:pPr/>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874157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586B75A-687E-405C-8A0B-8D00578BA2C3}" type="datetimeFigureOut">
              <a:rPr lang="en-US" smtClean="0"/>
              <a:pPr/>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98039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586B75A-687E-405C-8A0B-8D00578BA2C3}" type="datetimeFigureOut">
              <a:rPr lang="en-US" smtClean="0"/>
              <a:pPr/>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91500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586B75A-687E-405C-8A0B-8D00578BA2C3}" type="datetimeFigureOut">
              <a:rPr lang="en-US" smtClean="0"/>
              <a:pPr/>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881102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los estilos de texto del patrón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a:t>Haga clic para modificar los estilos de texto del patrón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586B75A-687E-405C-8A0B-8D00578BA2C3}" type="datetimeFigureOut">
              <a:rPr lang="en-US" smtClean="0"/>
              <a:pPr/>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763053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586B75A-687E-405C-8A0B-8D00578BA2C3}" type="datetimeFigureOut">
              <a:rPr lang="en-US" smtClean="0"/>
              <a:pPr/>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5925467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3386849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‹Nº›</a:t>
            </a:fld>
            <a:endParaRPr lang="en-US"/>
          </a:p>
        </p:txBody>
      </p:sp>
    </p:spTree>
    <p:extLst>
      <p:ext uri="{BB962C8B-B14F-4D97-AF65-F5344CB8AC3E}">
        <p14:creationId xmlns:p14="http://schemas.microsoft.com/office/powerpoint/2010/main" val="29773094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436673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574012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6419153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8/2/2024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837164378"/>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png"/><Relationship Id="rId7"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17.JPG"/><Relationship Id="rId5" Type="http://schemas.openxmlformats.org/officeDocument/2006/relationships/hyperlink" Target="https://github.com/davevad93/IBM-applied-data-science-capstone/blob/main/spacex-data-wrangling.ipynb" TargetMode="External"/><Relationship Id="rId10" Type="http://schemas.openxmlformats.org/officeDocument/2006/relationships/image" Target="../media/image21.JPG"/><Relationship Id="rId4" Type="http://schemas.openxmlformats.org/officeDocument/2006/relationships/image" Target="../media/image16.jpeg"/><Relationship Id="rId9"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hyperlink" Target="https://github.com/davevad93/IBM-applied-data-science-capstone/blob/main/eda-dataviz.ipynb"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vevad93/IBM-applied-data-science-capstone/blob/main/eda-sql.ipynb" TargetMode="External"/><Relationship Id="rId7"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3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hyperlink" Target="https://github.com/davevad93/IBM-applied-data-science-capstone/blob/main/launch-site-location.ipynb" TargetMode="Externa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hyperlink" Target="https://github.com/davevad93/IBM-applied-data-science-capstone/blob/main/spacex_dash_app.py"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avevad93/IBM-applied-data-science-capstone/blob/main/spacex-machine-learning-prediction.ipynb" TargetMode="External"/><Relationship Id="rId3" Type="http://schemas.openxmlformats.org/officeDocument/2006/relationships/image" Target="../media/image1.png"/><Relationship Id="rId7"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31.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23.JPG"/><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2.xml"/><Relationship Id="rId5" Type="http://schemas.openxmlformats.org/officeDocument/2006/relationships/image" Target="../media/image43.JP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2.xml"/><Relationship Id="rId5" Type="http://schemas.openxmlformats.org/officeDocument/2006/relationships/image" Target="../media/image45.JP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2.xml"/><Relationship Id="rId5" Type="http://schemas.openxmlformats.org/officeDocument/2006/relationships/image" Target="../media/image51.JP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52.JPG"/><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56.JP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59.JP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3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1.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69.JPG"/></Relationships>
</file>

<file path=ppt/slides/_rels/slide4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72.JP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png"/><Relationship Id="rId1" Type="http://schemas.openxmlformats.org/officeDocument/2006/relationships/slideLayout" Target="../slideLayouts/slideLayout32.xml"/><Relationship Id="rId4" Type="http://schemas.openxmlformats.org/officeDocument/2006/relationships/image" Target="../media/image73.JP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74.jpeg"/><Relationship Id="rId4" Type="http://schemas.openxmlformats.org/officeDocument/2006/relationships/hyperlink" Target="https://github.com/davevad93/IBM-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hyperlink" Target="https://github.com/davevad93/IBM-applied-data-science-capstone/blob/main/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hyperlink" Target="https://github.com/davevad93/IBM-applied-data-science-capstone/blob/main/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92552"/>
          </a:xfrm>
          <a:prstGeom prst="rect">
            <a:avLst/>
          </a:prstGeom>
          <a:noFill/>
        </p:spPr>
        <p:txBody>
          <a:bodyPr wrap="square" lIns="91440" tIns="45720" rIns="91440" bIns="45720" rtlCol="0" anchor="t">
            <a:spAutoFit/>
          </a:bodyPr>
          <a:lstStyle/>
          <a:p>
            <a:r>
              <a:rPr lang="en-US" sz="2800" b="1" dirty="0">
                <a:latin typeface="Abadi"/>
                <a:ea typeface="SF Pro" pitchFamily="2" charset="0"/>
                <a:cs typeface="SF Pro" pitchFamily="2" charset="0"/>
              </a:rPr>
              <a:t>Davide </a:t>
            </a:r>
            <a:r>
              <a:rPr lang="en-US" sz="2800" b="1" dirty="0" err="1">
                <a:latin typeface="Abadi"/>
                <a:ea typeface="SF Pro" pitchFamily="2" charset="0"/>
                <a:cs typeface="SF Pro" pitchFamily="2" charset="0"/>
              </a:rPr>
              <a:t>Presti</a:t>
            </a:r>
            <a:endParaRPr lang="en-US" sz="2800" b="1" dirty="0">
              <a:latin typeface="Abadi"/>
              <a:ea typeface="SF Pro" pitchFamily="2" charset="0"/>
              <a:cs typeface="SF Pro" pitchFamily="2" charset="0"/>
            </a:endParaRPr>
          </a:p>
          <a:p>
            <a:r>
              <a:rPr lang="en-US" sz="2400" b="1" dirty="0">
                <a:latin typeface="Abadi" panose="020B0604020104020204" pitchFamily="34" charset="0"/>
                <a:ea typeface="SF Pro" pitchFamily="2" charset="0"/>
                <a:cs typeface="SF Pro" pitchFamily="2" charset="0"/>
              </a:rPr>
              <a:t>August 1,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7B7A01-EC9B-DE3B-76DF-56924BE500DD}"/>
              </a:ext>
            </a:extLst>
          </p:cNvPr>
          <p:cNvPicPr>
            <a:picLocks noChangeAspect="1"/>
          </p:cNvPicPr>
          <p:nvPr/>
        </p:nvPicPr>
        <p:blipFill>
          <a:blip r:embed="rId4"/>
          <a:srcRect l="13690" r="41157" b="-1"/>
          <a:stretch/>
        </p:blipFill>
        <p:spPr>
          <a:xfrm>
            <a:off x="7552944" y="10"/>
            <a:ext cx="4639056" cy="6857990"/>
          </a:xfrm>
          <a:prstGeom prst="rect">
            <a:avLst/>
          </a:prstGeom>
        </p:spPr>
      </p:pic>
      <p:sp useBgFill="1">
        <p:nvSpPr>
          <p:cNvPr id="14" name="Rectangle 13">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1" y="365125"/>
            <a:ext cx="63615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2210" y="1825625"/>
            <a:ext cx="6361590" cy="4351338"/>
          </a:xfrm>
          <a:prstGeom prst="rect">
            <a:avLst/>
          </a:prstGeom>
        </p:spPr>
        <p:txBody>
          <a:bodyPr vert="horz" lIns="91440" tIns="45720" rIns="91440" bIns="45720" rtlCol="0">
            <a:normAutofit fontScale="92500" lnSpcReduction="10000"/>
          </a:bodyPr>
          <a:lstStyle/>
          <a:p>
            <a:pPr marL="514350" indent="-514350">
              <a:buFont typeface="+mj-lt"/>
              <a:buAutoNum type="arabicPeriod"/>
            </a:pPr>
            <a:r>
              <a:rPr lang="en-US" dirty="0"/>
              <a:t>We calculate the number of launches on each site.</a:t>
            </a:r>
          </a:p>
          <a:p>
            <a:pPr marL="514350" indent="-514350">
              <a:buFont typeface="+mj-lt"/>
              <a:buAutoNum type="arabicPeriod"/>
            </a:pPr>
            <a:r>
              <a:rPr lang="en-US" dirty="0"/>
              <a:t>We calculate the number and occurrence of each orbit.</a:t>
            </a:r>
          </a:p>
          <a:p>
            <a:pPr marL="514350" indent="-514350">
              <a:buFont typeface="+mj-lt"/>
              <a:buAutoNum type="arabicPeriod"/>
            </a:pPr>
            <a:r>
              <a:rPr lang="en-US" dirty="0"/>
              <a:t>We calculate the number and </a:t>
            </a:r>
            <a:r>
              <a:rPr lang="en-US" dirty="0" err="1"/>
              <a:t>occurence</a:t>
            </a:r>
            <a:r>
              <a:rPr lang="en-US" dirty="0"/>
              <a:t> of mission outcome of the orbits.</a:t>
            </a:r>
          </a:p>
          <a:p>
            <a:pPr marL="514350" indent="-514350">
              <a:buFont typeface="+mj-lt"/>
              <a:buAutoNum type="arabicPeriod"/>
            </a:pPr>
            <a:r>
              <a:rPr lang="en-US" dirty="0"/>
              <a:t>Finally we create a landing outcome label from Outcome column.</a:t>
            </a:r>
          </a:p>
          <a:p>
            <a:pPr>
              <a:lnSpc>
                <a:spcPct val="100000"/>
              </a:lnSpc>
              <a:spcBef>
                <a:spcPts val="1400"/>
              </a:spcBef>
            </a:pPr>
            <a:r>
              <a:rPr lang="en-US" dirty="0">
                <a:solidFill>
                  <a:schemeClr val="accent1"/>
                </a:solidFill>
                <a:latin typeface="Abadi" panose="020B0604020104020204" pitchFamily="34" charset="0"/>
                <a:hlinkClick r:id="rId5">
                  <a:extLst>
                    <a:ext uri="{A12FA001-AC4F-418D-AE19-62706E023703}">
                      <ahyp:hlinkClr xmlns:ahyp="http://schemas.microsoft.com/office/drawing/2018/hyperlinkcolor" val="tx"/>
                    </a:ext>
                  </a:extLst>
                </a:hlinkClick>
              </a:rPr>
              <a:t>GitHub URL of the completed Data  Wrangling notebook:                     </a:t>
            </a:r>
            <a:r>
              <a:rPr lang="en-US" dirty="0">
                <a:solidFill>
                  <a:schemeClr val="accent1"/>
                </a:solidFill>
                <a:latin typeface="Abadi" panose="020B0604020104020204" pitchFamily="34" charset="0"/>
              </a:rPr>
              <a:t>     </a:t>
            </a:r>
            <a:r>
              <a:rPr lang="en-US" sz="2800" dirty="0">
                <a:solidFill>
                  <a:schemeClr val="accent1"/>
                </a:solidFill>
                <a:latin typeface="Abadi" panose="020B0604020104020204" pitchFamily="34" charset="0"/>
              </a:rPr>
              <a:t>(It’s a hyperlink, just click on it)</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10</a:t>
            </a:fld>
            <a:endParaRPr lang="en-US">
              <a:solidFill>
                <a:srgbClr val="FFFFFF"/>
              </a:solidFill>
            </a:endParaRPr>
          </a:p>
        </p:txBody>
      </p:sp>
      <p:pic>
        <p:nvPicPr>
          <p:cNvPr id="3" name="Imagen 2" descr="Diagrama, Esquemático&#10;&#10;Descripción generada automáticamente">
            <a:extLst>
              <a:ext uri="{FF2B5EF4-FFF2-40B4-BE49-F238E27FC236}">
                <a16:creationId xmlns:a16="http://schemas.microsoft.com/office/drawing/2014/main" id="{FA01F56D-41DA-39B7-8FC7-0FBAEA880635}"/>
              </a:ext>
            </a:extLst>
          </p:cNvPr>
          <p:cNvPicPr>
            <a:picLocks noChangeAspect="1"/>
          </p:cNvPicPr>
          <p:nvPr/>
        </p:nvPicPr>
        <p:blipFill>
          <a:blip r:embed="rId6"/>
          <a:stretch>
            <a:fillRect/>
          </a:stretch>
        </p:blipFill>
        <p:spPr>
          <a:xfrm>
            <a:off x="7558169" y="4579321"/>
            <a:ext cx="4642730" cy="2278679"/>
          </a:xfrm>
          <a:prstGeom prst="rect">
            <a:avLst/>
          </a:prstGeom>
        </p:spPr>
      </p:pic>
      <p:pic>
        <p:nvPicPr>
          <p:cNvPr id="7" name="Imagen 6" descr="Interfaz de usuario gráfica, Texto&#10;&#10;Descripción generada automáticamente con confianza media">
            <a:extLst>
              <a:ext uri="{FF2B5EF4-FFF2-40B4-BE49-F238E27FC236}">
                <a16:creationId xmlns:a16="http://schemas.microsoft.com/office/drawing/2014/main" id="{BCA8BEE1-1EA3-177C-137C-4B4A37AA941D}"/>
              </a:ext>
            </a:extLst>
          </p:cNvPr>
          <p:cNvPicPr>
            <a:picLocks noChangeAspect="1"/>
          </p:cNvPicPr>
          <p:nvPr/>
        </p:nvPicPr>
        <p:blipFill>
          <a:blip r:embed="rId7"/>
          <a:stretch>
            <a:fillRect/>
          </a:stretch>
        </p:blipFill>
        <p:spPr>
          <a:xfrm>
            <a:off x="7552944" y="-2313"/>
            <a:ext cx="4639056" cy="644174"/>
          </a:xfrm>
          <a:prstGeom prst="rect">
            <a:avLst/>
          </a:prstGeom>
        </p:spPr>
      </p:pic>
      <p:pic>
        <p:nvPicPr>
          <p:cNvPr id="11" name="Imagen 10" descr="Texto&#10;&#10;Descripción generada automáticamente con confianza media">
            <a:extLst>
              <a:ext uri="{FF2B5EF4-FFF2-40B4-BE49-F238E27FC236}">
                <a16:creationId xmlns:a16="http://schemas.microsoft.com/office/drawing/2014/main" id="{62F48273-6121-B665-6E84-0DA038F58F92}"/>
              </a:ext>
            </a:extLst>
          </p:cNvPr>
          <p:cNvPicPr>
            <a:picLocks noChangeAspect="1"/>
          </p:cNvPicPr>
          <p:nvPr/>
        </p:nvPicPr>
        <p:blipFill>
          <a:blip r:embed="rId8"/>
          <a:stretch>
            <a:fillRect/>
          </a:stretch>
        </p:blipFill>
        <p:spPr>
          <a:xfrm>
            <a:off x="7547749" y="633860"/>
            <a:ext cx="4642024" cy="1239546"/>
          </a:xfrm>
          <a:prstGeom prst="rect">
            <a:avLst/>
          </a:prstGeom>
        </p:spPr>
      </p:pic>
      <p:pic>
        <p:nvPicPr>
          <p:cNvPr id="13" name="Imagen 12" descr="Interfaz de usuario gráfica, Texto, Aplicación&#10;&#10;Descripción generada automáticamente">
            <a:extLst>
              <a:ext uri="{FF2B5EF4-FFF2-40B4-BE49-F238E27FC236}">
                <a16:creationId xmlns:a16="http://schemas.microsoft.com/office/drawing/2014/main" id="{481B3E24-DFC7-4AE0-AE59-3A525F215DD1}"/>
              </a:ext>
            </a:extLst>
          </p:cNvPr>
          <p:cNvPicPr>
            <a:picLocks noChangeAspect="1"/>
          </p:cNvPicPr>
          <p:nvPr/>
        </p:nvPicPr>
        <p:blipFill>
          <a:blip r:embed="rId9"/>
          <a:stretch>
            <a:fillRect/>
          </a:stretch>
        </p:blipFill>
        <p:spPr>
          <a:xfrm>
            <a:off x="7547749" y="1873407"/>
            <a:ext cx="4639056" cy="1248784"/>
          </a:xfrm>
          <a:prstGeom prst="rect">
            <a:avLst/>
          </a:prstGeom>
        </p:spPr>
      </p:pic>
      <p:pic>
        <p:nvPicPr>
          <p:cNvPr id="18" name="Imagen 17" descr="Interfaz de usuario gráfica, Texto, Aplicación&#10;&#10;Descripción generada automáticamente con confianza media">
            <a:extLst>
              <a:ext uri="{FF2B5EF4-FFF2-40B4-BE49-F238E27FC236}">
                <a16:creationId xmlns:a16="http://schemas.microsoft.com/office/drawing/2014/main" id="{1E54E736-95F4-2684-9B8B-039B62CDEDFF}"/>
              </a:ext>
            </a:extLst>
          </p:cNvPr>
          <p:cNvPicPr>
            <a:picLocks noChangeAspect="1"/>
          </p:cNvPicPr>
          <p:nvPr/>
        </p:nvPicPr>
        <p:blipFill>
          <a:blip r:embed="rId10"/>
          <a:stretch>
            <a:fillRect/>
          </a:stretch>
        </p:blipFill>
        <p:spPr>
          <a:xfrm>
            <a:off x="7546784" y="3122191"/>
            <a:ext cx="4639056" cy="1481084"/>
          </a:xfrm>
          <a:prstGeom prst="rect">
            <a:avLst/>
          </a:prstGeom>
        </p:spPr>
      </p:pic>
    </p:spTree>
    <p:extLst>
      <p:ext uri="{BB962C8B-B14F-4D97-AF65-F5344CB8AC3E}">
        <p14:creationId xmlns:p14="http://schemas.microsoft.com/office/powerpoint/2010/main" val="298755290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1115786"/>
            <a:ext cx="3473851" cy="4626428"/>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u="sng" dirty="0">
                <a:solidFill>
                  <a:schemeClr val="tx1">
                    <a:lumMod val="95000"/>
                  </a:schemeClr>
                </a:solidFill>
                <a:latin typeface="+mj-lt"/>
                <a:ea typeface="+mj-ea"/>
                <a:cs typeface="+mj-cs"/>
              </a:rPr>
              <a:t>EDA with Data      Visualization</a:t>
            </a:r>
          </a:p>
        </p:txBody>
      </p:sp>
      <p:cxnSp>
        <p:nvCxnSpPr>
          <p:cNvPr id="12" name="Straight Connector 11">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2929" y="1115786"/>
            <a:ext cx="2876566" cy="2648027"/>
          </a:xfrm>
          <a:prstGeom prst="rect">
            <a:avLst/>
          </a:prstGeom>
        </p:spPr>
        <p:txBody>
          <a:bodyPr vert="horz" lIns="91440" tIns="45720" rIns="91440" bIns="45720" rtlCol="0" anchor="ctr">
            <a:normAutofit/>
          </a:bodyPr>
          <a:lstStyle/>
          <a:p>
            <a:pPr>
              <a:spcBef>
                <a:spcPts val="1400"/>
              </a:spcBef>
            </a:pPr>
            <a:r>
              <a:rPr lang="en-US" sz="2200" dirty="0">
                <a:solidFill>
                  <a:schemeClr val="tx1">
                    <a:lumMod val="95000"/>
                  </a:schemeClr>
                </a:solidFill>
              </a:rPr>
              <a:t>In the first image, we display the relationship between success rate of each orbit type using a bar chart.</a:t>
            </a:r>
          </a:p>
          <a:p>
            <a:pPr marL="0" indent="0">
              <a:spcBef>
                <a:spcPts val="1400"/>
              </a:spcBef>
              <a:buNone/>
            </a:pPr>
            <a:endParaRPr lang="en-US" sz="2200" dirty="0">
              <a:solidFill>
                <a:schemeClr val="tx1">
                  <a:lumMod val="95000"/>
                </a:schemeClr>
              </a:solidFill>
            </a:endParaRPr>
          </a:p>
          <a:p>
            <a:endParaRPr lang="en-US" sz="2000" dirty="0">
              <a:solidFill>
                <a:schemeClr val="tx1">
                  <a:lumMod val="95000"/>
                </a:schemeClr>
              </a:solidFill>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11</a:t>
            </a:fld>
            <a:endParaRPr lang="en-US" kern="1200">
              <a:solidFill>
                <a:schemeClr val="tx1">
                  <a:lumMod val="95000"/>
                </a:schemeClr>
              </a:solidFill>
              <a:latin typeface="+mn-lt"/>
              <a:ea typeface="+mn-ea"/>
              <a:cs typeface="+mn-cs"/>
            </a:endParaRPr>
          </a:p>
        </p:txBody>
      </p:sp>
      <p:pic>
        <p:nvPicPr>
          <p:cNvPr id="6" name="Imagen 5" descr="Gráfico, Gráfico de barras&#10;&#10;Descripción generada automáticamente">
            <a:extLst>
              <a:ext uri="{FF2B5EF4-FFF2-40B4-BE49-F238E27FC236}">
                <a16:creationId xmlns:a16="http://schemas.microsoft.com/office/drawing/2014/main" id="{CDF135CE-924E-5649-0674-A71A1F158276}"/>
              </a:ext>
            </a:extLst>
          </p:cNvPr>
          <p:cNvPicPr>
            <a:picLocks noChangeAspect="1"/>
          </p:cNvPicPr>
          <p:nvPr/>
        </p:nvPicPr>
        <p:blipFill>
          <a:blip r:embed="rId4"/>
          <a:stretch>
            <a:fillRect/>
          </a:stretch>
        </p:blipFill>
        <p:spPr>
          <a:xfrm>
            <a:off x="7975099" y="977425"/>
            <a:ext cx="4051595" cy="2648027"/>
          </a:xfrm>
          <a:prstGeom prst="rect">
            <a:avLst/>
          </a:prstGeom>
        </p:spPr>
      </p:pic>
      <p:pic>
        <p:nvPicPr>
          <p:cNvPr id="8" name="Imagen 7" descr="Gráfico&#10;&#10;Descripción generada automáticamente">
            <a:extLst>
              <a:ext uri="{FF2B5EF4-FFF2-40B4-BE49-F238E27FC236}">
                <a16:creationId xmlns:a16="http://schemas.microsoft.com/office/drawing/2014/main" id="{174BF005-F450-E62A-9FC5-D09BD164E7FB}"/>
              </a:ext>
            </a:extLst>
          </p:cNvPr>
          <p:cNvPicPr>
            <a:picLocks noChangeAspect="1"/>
          </p:cNvPicPr>
          <p:nvPr/>
        </p:nvPicPr>
        <p:blipFill>
          <a:blip r:embed="rId5"/>
          <a:stretch>
            <a:fillRect/>
          </a:stretch>
        </p:blipFill>
        <p:spPr>
          <a:xfrm>
            <a:off x="7975099" y="3886441"/>
            <a:ext cx="4051595" cy="2539380"/>
          </a:xfrm>
          <a:prstGeom prst="rect">
            <a:avLst/>
          </a:prstGeom>
        </p:spPr>
      </p:pic>
      <p:sp>
        <p:nvSpPr>
          <p:cNvPr id="9" name="Content Placeholder 4">
            <a:extLst>
              <a:ext uri="{FF2B5EF4-FFF2-40B4-BE49-F238E27FC236}">
                <a16:creationId xmlns:a16="http://schemas.microsoft.com/office/drawing/2014/main" id="{A1E39AF5-5A86-2213-7DE5-943018F70D34}"/>
              </a:ext>
            </a:extLst>
          </p:cNvPr>
          <p:cNvSpPr txBox="1">
            <a:spLocks/>
          </p:cNvSpPr>
          <p:nvPr/>
        </p:nvSpPr>
        <p:spPr>
          <a:xfrm>
            <a:off x="5039057" y="3485830"/>
            <a:ext cx="2876565" cy="288209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tx1">
                  <a:lumMod val="95000"/>
                </a:schemeClr>
              </a:solidFill>
            </a:endParaRPr>
          </a:p>
          <a:p>
            <a:pPr>
              <a:spcBef>
                <a:spcPts val="1400"/>
              </a:spcBef>
            </a:pPr>
            <a:r>
              <a:rPr lang="en-US" sz="2200" dirty="0">
                <a:solidFill>
                  <a:schemeClr val="tx1">
                    <a:lumMod val="95000"/>
                  </a:schemeClr>
                </a:solidFill>
              </a:rPr>
              <a:t>In the second image, we visualize the launch success yearly trend using a line chart.</a:t>
            </a:r>
          </a:p>
          <a:p>
            <a:pPr>
              <a:spcBef>
                <a:spcPts val="1400"/>
              </a:spcBef>
            </a:pPr>
            <a:endParaRPr lang="en-US" sz="2200" dirty="0">
              <a:solidFill>
                <a:schemeClr val="tx1">
                  <a:lumMod val="95000"/>
                </a:schemeClr>
              </a:solidFill>
            </a:endParaRPr>
          </a:p>
          <a:p>
            <a:endParaRPr lang="en-US" sz="2000" dirty="0">
              <a:solidFill>
                <a:schemeClr val="tx1">
                  <a:lumMod val="95000"/>
                </a:schemeClr>
              </a:solidFill>
            </a:endParaRPr>
          </a:p>
        </p:txBody>
      </p:sp>
      <p:sp>
        <p:nvSpPr>
          <p:cNvPr id="11" name="Content Placeholder 4">
            <a:extLst>
              <a:ext uri="{FF2B5EF4-FFF2-40B4-BE49-F238E27FC236}">
                <a16:creationId xmlns:a16="http://schemas.microsoft.com/office/drawing/2014/main" id="{6C273D3F-33BC-8095-0848-E487423472B6}"/>
              </a:ext>
            </a:extLst>
          </p:cNvPr>
          <p:cNvSpPr txBox="1">
            <a:spLocks/>
          </p:cNvSpPr>
          <p:nvPr/>
        </p:nvSpPr>
        <p:spPr>
          <a:xfrm>
            <a:off x="501637" y="5127094"/>
            <a:ext cx="4616147" cy="264802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1"/>
                </a:solidFill>
                <a:latin typeface="Abadi" panose="020B0604020104020204" pitchFamily="34" charset="0"/>
                <a:hlinkClick r:id="rId6">
                  <a:extLst>
                    <a:ext uri="{A12FA001-AC4F-418D-AE19-62706E023703}">
                      <ahyp:hlinkClr xmlns:ahyp="http://schemas.microsoft.com/office/drawing/2018/hyperlinkcolor" val="tx"/>
                    </a:ext>
                  </a:extLst>
                </a:hlinkClick>
              </a:rPr>
              <a:t>GitHub URL of the completed EDA with Data Visualization notebook:                                 </a:t>
            </a:r>
            <a:r>
              <a:rPr lang="en-US" sz="2200" dirty="0">
                <a:solidFill>
                  <a:schemeClr val="accent1"/>
                </a:solidFill>
                <a:latin typeface="Abadi" panose="020B0604020104020204" pitchFamily="34" charset="0"/>
              </a:rPr>
              <a:t>(It’s a hyperlink, just click on it)</a:t>
            </a:r>
          </a:p>
          <a:p>
            <a:pPr marL="0" indent="0">
              <a:spcBef>
                <a:spcPts val="1400"/>
              </a:spcBef>
              <a:buFont typeface="Arial" panose="020B0604020202020204" pitchFamily="34" charset="0"/>
              <a:buNone/>
            </a:pPr>
            <a:endParaRPr lang="en-US" sz="2200" dirty="0">
              <a:solidFill>
                <a:schemeClr val="tx1">
                  <a:lumMod val="95000"/>
                </a:schemeClr>
              </a:solidFill>
            </a:endParaRPr>
          </a:p>
          <a:p>
            <a:endParaRPr lang="en-US" sz="2000" dirty="0">
              <a:solidFill>
                <a:schemeClr val="tx1">
                  <a:lumMod val="95000"/>
                </a:schemeClr>
              </a:solidFill>
            </a:endParaRPr>
          </a:p>
        </p:txBody>
      </p:sp>
    </p:spTree>
    <p:extLst>
      <p:ext uri="{BB962C8B-B14F-4D97-AF65-F5344CB8AC3E}">
        <p14:creationId xmlns:p14="http://schemas.microsoft.com/office/powerpoint/2010/main" val="7799716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1115786"/>
            <a:ext cx="3473851" cy="4626428"/>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u="sng" dirty="0">
                <a:solidFill>
                  <a:schemeClr val="tx1">
                    <a:lumMod val="95000"/>
                  </a:schemeClr>
                </a:solidFill>
                <a:latin typeface="+mj-lt"/>
                <a:ea typeface="+mj-ea"/>
                <a:cs typeface="+mj-cs"/>
              </a:rPr>
              <a:t>EDA with SQL</a:t>
            </a:r>
          </a:p>
        </p:txBody>
      </p:sp>
      <p:cxnSp>
        <p:nvCxnSpPr>
          <p:cNvPr id="12" name="Straight Connector 11">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68241" y="2023197"/>
            <a:ext cx="5984593" cy="965112"/>
          </a:xfrm>
          <a:prstGeom prst="rect">
            <a:avLst/>
          </a:prstGeom>
        </p:spPr>
        <p:txBody>
          <a:bodyPr vert="horz" lIns="91440" tIns="45720" rIns="91440" bIns="45720" rtlCol="0" anchor="ctr">
            <a:normAutofit/>
          </a:bodyPr>
          <a:lstStyle/>
          <a:p>
            <a:pPr>
              <a:spcBef>
                <a:spcPts val="1400"/>
              </a:spcBef>
            </a:pPr>
            <a:r>
              <a:rPr lang="en-US" sz="2200" dirty="0">
                <a:solidFill>
                  <a:schemeClr val="tx1">
                    <a:lumMod val="95000"/>
                  </a:schemeClr>
                </a:solidFill>
              </a:rPr>
              <a:t>We display the names of the unique launch sites in the space mission: </a:t>
            </a:r>
          </a:p>
          <a:p>
            <a:endParaRPr lang="en-US" sz="2000" dirty="0">
              <a:solidFill>
                <a:schemeClr val="tx1">
                  <a:lumMod val="95000"/>
                </a:schemeClr>
              </a:solidFill>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12</a:t>
            </a:fld>
            <a:endParaRPr lang="en-US" kern="1200" dirty="0">
              <a:solidFill>
                <a:schemeClr val="tx1">
                  <a:lumMod val="95000"/>
                </a:schemeClr>
              </a:solidFill>
              <a:latin typeface="+mn-lt"/>
              <a:ea typeface="+mn-ea"/>
              <a:cs typeface="+mn-cs"/>
            </a:endParaRPr>
          </a:p>
        </p:txBody>
      </p:sp>
      <p:sp>
        <p:nvSpPr>
          <p:cNvPr id="9" name="Content Placeholder 4">
            <a:extLst>
              <a:ext uri="{FF2B5EF4-FFF2-40B4-BE49-F238E27FC236}">
                <a16:creationId xmlns:a16="http://schemas.microsoft.com/office/drawing/2014/main" id="{A1E39AF5-5A86-2213-7DE5-943018F70D34}"/>
              </a:ext>
            </a:extLst>
          </p:cNvPr>
          <p:cNvSpPr txBox="1">
            <a:spLocks/>
          </p:cNvSpPr>
          <p:nvPr/>
        </p:nvSpPr>
        <p:spPr>
          <a:xfrm>
            <a:off x="4752510" y="225027"/>
            <a:ext cx="7152943" cy="14194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tx1">
                  <a:lumMod val="95000"/>
                </a:schemeClr>
              </a:solidFill>
            </a:endParaRPr>
          </a:p>
          <a:p>
            <a:pPr marL="0" indent="0">
              <a:spcBef>
                <a:spcPts val="1400"/>
              </a:spcBef>
              <a:buNone/>
            </a:pPr>
            <a:r>
              <a:rPr lang="en-US" sz="2200" dirty="0">
                <a:solidFill>
                  <a:schemeClr val="tx1">
                    <a:lumMod val="95000"/>
                  </a:schemeClr>
                </a:solidFill>
              </a:rPr>
              <a:t>We applied EDA with SQL queries to obtain meaningful information on the data. Here are some examples:</a:t>
            </a:r>
            <a:endParaRPr lang="en-US" sz="2000" dirty="0">
              <a:solidFill>
                <a:schemeClr val="tx1">
                  <a:lumMod val="95000"/>
                </a:schemeClr>
              </a:solidFill>
            </a:endParaRPr>
          </a:p>
        </p:txBody>
      </p:sp>
      <p:sp>
        <p:nvSpPr>
          <p:cNvPr id="11" name="Content Placeholder 4">
            <a:extLst>
              <a:ext uri="{FF2B5EF4-FFF2-40B4-BE49-F238E27FC236}">
                <a16:creationId xmlns:a16="http://schemas.microsoft.com/office/drawing/2014/main" id="{6C273D3F-33BC-8095-0848-E487423472B6}"/>
              </a:ext>
            </a:extLst>
          </p:cNvPr>
          <p:cNvSpPr txBox="1">
            <a:spLocks/>
          </p:cNvSpPr>
          <p:nvPr/>
        </p:nvSpPr>
        <p:spPr>
          <a:xfrm>
            <a:off x="709979" y="5127094"/>
            <a:ext cx="4186110" cy="264802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1"/>
                </a:solidFill>
                <a:latin typeface="Abadi" panose="020B0604020104020204" pitchFamily="34" charset="0"/>
                <a:hlinkClick r:id="rId3">
                  <a:extLst>
                    <a:ext uri="{A12FA001-AC4F-418D-AE19-62706E023703}">
                      <ahyp:hlinkClr xmlns:ahyp="http://schemas.microsoft.com/office/drawing/2018/hyperlinkcolor" val="tx"/>
                    </a:ext>
                  </a:extLst>
                </a:hlinkClick>
              </a:rPr>
              <a:t>GitHub URL of the completed EDA with SQL notebook:                                 </a:t>
            </a:r>
            <a:r>
              <a:rPr lang="en-US" sz="2200" dirty="0">
                <a:solidFill>
                  <a:schemeClr val="accent1"/>
                </a:solidFill>
                <a:latin typeface="Abadi" panose="020B0604020104020204" pitchFamily="34" charset="0"/>
              </a:rPr>
              <a:t>(It’s a hyperlink, just click on it)</a:t>
            </a:r>
          </a:p>
          <a:p>
            <a:pPr marL="0" indent="0">
              <a:spcBef>
                <a:spcPts val="1400"/>
              </a:spcBef>
              <a:buFont typeface="Arial" panose="020B0604020202020204" pitchFamily="34" charset="0"/>
              <a:buNone/>
            </a:pPr>
            <a:endParaRPr lang="en-US" sz="2200" dirty="0">
              <a:solidFill>
                <a:schemeClr val="tx1">
                  <a:lumMod val="95000"/>
                </a:schemeClr>
              </a:solidFill>
            </a:endParaRPr>
          </a:p>
          <a:p>
            <a:endParaRPr lang="en-US" sz="2000" dirty="0">
              <a:solidFill>
                <a:schemeClr val="tx1">
                  <a:lumMod val="95000"/>
                </a:schemeClr>
              </a:solidFill>
            </a:endParaRPr>
          </a:p>
        </p:txBody>
      </p:sp>
      <p:pic>
        <p:nvPicPr>
          <p:cNvPr id="7" name="Imagen 6">
            <a:extLst>
              <a:ext uri="{FF2B5EF4-FFF2-40B4-BE49-F238E27FC236}">
                <a16:creationId xmlns:a16="http://schemas.microsoft.com/office/drawing/2014/main" id="{EBF68959-B506-5630-61F6-D7039760F2D8}"/>
              </a:ext>
            </a:extLst>
          </p:cNvPr>
          <p:cNvPicPr>
            <a:picLocks noChangeAspect="1"/>
          </p:cNvPicPr>
          <p:nvPr/>
        </p:nvPicPr>
        <p:blipFill>
          <a:blip r:embed="rId4"/>
          <a:stretch>
            <a:fillRect/>
          </a:stretch>
        </p:blipFill>
        <p:spPr>
          <a:xfrm>
            <a:off x="5608726" y="2576512"/>
            <a:ext cx="3261360" cy="320040"/>
          </a:xfrm>
          <a:prstGeom prst="rect">
            <a:avLst/>
          </a:prstGeom>
        </p:spPr>
      </p:pic>
      <p:sp>
        <p:nvSpPr>
          <p:cNvPr id="13" name="Content Placeholder 4">
            <a:extLst>
              <a:ext uri="{FF2B5EF4-FFF2-40B4-BE49-F238E27FC236}">
                <a16:creationId xmlns:a16="http://schemas.microsoft.com/office/drawing/2014/main" id="{36E8BBB0-9348-F752-E4FC-1B118101FF90}"/>
              </a:ext>
            </a:extLst>
          </p:cNvPr>
          <p:cNvSpPr txBox="1">
            <a:spLocks/>
          </p:cNvSpPr>
          <p:nvPr/>
        </p:nvSpPr>
        <p:spPr>
          <a:xfrm>
            <a:off x="5259729" y="2907841"/>
            <a:ext cx="5984593" cy="9651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solidFill>
                  <a:schemeClr val="tx1">
                    <a:lumMod val="95000"/>
                  </a:schemeClr>
                </a:solidFill>
              </a:rPr>
              <a:t>We display 5 records where launch sites begin with the string 'CCA’:</a:t>
            </a:r>
            <a:endParaRPr lang="en-US" sz="2000" dirty="0">
              <a:solidFill>
                <a:schemeClr val="tx1">
                  <a:lumMod val="95000"/>
                </a:schemeClr>
              </a:solidFill>
            </a:endParaRPr>
          </a:p>
        </p:txBody>
      </p:sp>
      <p:pic>
        <p:nvPicPr>
          <p:cNvPr id="15" name="Imagen 14">
            <a:extLst>
              <a:ext uri="{FF2B5EF4-FFF2-40B4-BE49-F238E27FC236}">
                <a16:creationId xmlns:a16="http://schemas.microsoft.com/office/drawing/2014/main" id="{6326A8AB-02E0-883B-ECB3-D16775E94AD8}"/>
              </a:ext>
            </a:extLst>
          </p:cNvPr>
          <p:cNvPicPr>
            <a:picLocks noChangeAspect="1"/>
          </p:cNvPicPr>
          <p:nvPr/>
        </p:nvPicPr>
        <p:blipFill>
          <a:blip r:embed="rId5"/>
          <a:stretch>
            <a:fillRect/>
          </a:stretch>
        </p:blipFill>
        <p:spPr>
          <a:xfrm>
            <a:off x="5608726" y="3689903"/>
            <a:ext cx="4305300" cy="327660"/>
          </a:xfrm>
          <a:prstGeom prst="rect">
            <a:avLst/>
          </a:prstGeom>
        </p:spPr>
      </p:pic>
      <p:sp>
        <p:nvSpPr>
          <p:cNvPr id="16" name="Content Placeholder 4">
            <a:extLst>
              <a:ext uri="{FF2B5EF4-FFF2-40B4-BE49-F238E27FC236}">
                <a16:creationId xmlns:a16="http://schemas.microsoft.com/office/drawing/2014/main" id="{017E633B-0F7C-5A04-4A2F-CC24125ACA17}"/>
              </a:ext>
            </a:extLst>
          </p:cNvPr>
          <p:cNvSpPr txBox="1">
            <a:spLocks/>
          </p:cNvSpPr>
          <p:nvPr/>
        </p:nvSpPr>
        <p:spPr>
          <a:xfrm>
            <a:off x="5284806" y="4009366"/>
            <a:ext cx="5984593" cy="9651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solidFill>
                  <a:schemeClr val="tx1">
                    <a:lumMod val="95000"/>
                  </a:schemeClr>
                </a:solidFill>
              </a:rPr>
              <a:t>We display average payload mass carried by booster version F9 v1.1:</a:t>
            </a:r>
            <a:endParaRPr lang="en-US" sz="2000" dirty="0">
              <a:solidFill>
                <a:schemeClr val="tx1">
                  <a:lumMod val="95000"/>
                </a:schemeClr>
              </a:solidFill>
            </a:endParaRPr>
          </a:p>
        </p:txBody>
      </p:sp>
      <p:pic>
        <p:nvPicPr>
          <p:cNvPr id="18" name="Imagen 17">
            <a:extLst>
              <a:ext uri="{FF2B5EF4-FFF2-40B4-BE49-F238E27FC236}">
                <a16:creationId xmlns:a16="http://schemas.microsoft.com/office/drawing/2014/main" id="{66473981-171F-E415-D494-11BE7FC6F4CA}"/>
              </a:ext>
            </a:extLst>
          </p:cNvPr>
          <p:cNvPicPr>
            <a:picLocks noChangeAspect="1"/>
          </p:cNvPicPr>
          <p:nvPr/>
        </p:nvPicPr>
        <p:blipFill>
          <a:blip r:embed="rId6"/>
          <a:stretch>
            <a:fillRect/>
          </a:stretch>
        </p:blipFill>
        <p:spPr>
          <a:xfrm>
            <a:off x="5608726" y="4802591"/>
            <a:ext cx="6291182" cy="327660"/>
          </a:xfrm>
          <a:prstGeom prst="rect">
            <a:avLst/>
          </a:prstGeom>
        </p:spPr>
      </p:pic>
      <p:sp>
        <p:nvSpPr>
          <p:cNvPr id="19" name="Content Placeholder 4">
            <a:extLst>
              <a:ext uri="{FF2B5EF4-FFF2-40B4-BE49-F238E27FC236}">
                <a16:creationId xmlns:a16="http://schemas.microsoft.com/office/drawing/2014/main" id="{63A9B0C2-9DF0-2820-4232-4157A3F058E0}"/>
              </a:ext>
            </a:extLst>
          </p:cNvPr>
          <p:cNvSpPr txBox="1">
            <a:spLocks/>
          </p:cNvSpPr>
          <p:nvPr/>
        </p:nvSpPr>
        <p:spPr>
          <a:xfrm>
            <a:off x="5284807" y="5155255"/>
            <a:ext cx="5984593" cy="9651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solidFill>
                  <a:schemeClr val="tx1">
                    <a:lumMod val="95000"/>
                  </a:schemeClr>
                </a:solidFill>
              </a:rPr>
              <a:t>We list the total number of successful and failure mission outcomes:</a:t>
            </a:r>
            <a:endParaRPr lang="en-US" sz="2000" dirty="0">
              <a:solidFill>
                <a:schemeClr val="tx1">
                  <a:lumMod val="95000"/>
                </a:schemeClr>
              </a:solidFill>
            </a:endParaRPr>
          </a:p>
        </p:txBody>
      </p:sp>
      <p:pic>
        <p:nvPicPr>
          <p:cNvPr id="21" name="Imagen 20">
            <a:extLst>
              <a:ext uri="{FF2B5EF4-FFF2-40B4-BE49-F238E27FC236}">
                <a16:creationId xmlns:a16="http://schemas.microsoft.com/office/drawing/2014/main" id="{04342E74-483F-314F-5E5F-FB6D5ECE2C08}"/>
              </a:ext>
            </a:extLst>
          </p:cNvPr>
          <p:cNvPicPr>
            <a:picLocks noChangeAspect="1"/>
          </p:cNvPicPr>
          <p:nvPr/>
        </p:nvPicPr>
        <p:blipFill>
          <a:blip r:embed="rId7"/>
          <a:stretch>
            <a:fillRect/>
          </a:stretch>
        </p:blipFill>
        <p:spPr>
          <a:xfrm>
            <a:off x="5578246" y="5912747"/>
            <a:ext cx="4366260" cy="426720"/>
          </a:xfrm>
          <a:prstGeom prst="rect">
            <a:avLst/>
          </a:prstGeom>
        </p:spPr>
      </p:pic>
    </p:spTree>
    <p:extLst>
      <p:ext uri="{BB962C8B-B14F-4D97-AF65-F5344CB8AC3E}">
        <p14:creationId xmlns:p14="http://schemas.microsoft.com/office/powerpoint/2010/main" val="38426669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World map with flight paths">
            <a:extLst>
              <a:ext uri="{FF2B5EF4-FFF2-40B4-BE49-F238E27FC236}">
                <a16:creationId xmlns:a16="http://schemas.microsoft.com/office/drawing/2014/main" id="{028A21F9-6F78-B070-15D9-F85CCE81F23F}"/>
              </a:ext>
            </a:extLst>
          </p:cNvPr>
          <p:cNvPicPr>
            <a:picLocks noChangeAspect="1"/>
          </p:cNvPicPr>
          <p:nvPr/>
        </p:nvPicPr>
        <p:blipFill>
          <a:blip r:embed="rId4"/>
          <a:srcRect l="23194" r="30639" b="1"/>
          <a:stretch/>
        </p:blipFill>
        <p:spPr>
          <a:xfrm>
            <a:off x="7552944" y="10"/>
            <a:ext cx="4639056" cy="6857990"/>
          </a:xfrm>
          <a:prstGeom prst="rect">
            <a:avLst/>
          </a:prstGeom>
        </p:spPr>
      </p:pic>
      <p:sp useBgFill="1">
        <p:nvSpPr>
          <p:cNvPr id="11" name="Rectangle 10">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270075" y="-11575"/>
            <a:ext cx="84446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000" y="1189018"/>
            <a:ext cx="6079791" cy="1635206"/>
          </a:xfrm>
          <a:prstGeom prst="rect">
            <a:avLst/>
          </a:prstGeom>
        </p:spPr>
        <p:txBody>
          <a:bodyPr vert="horz" lIns="91440" tIns="45720" rIns="91440" bIns="45720" rtlCol="0">
            <a:normAutofit fontScale="70000" lnSpcReduction="20000"/>
          </a:bodyPr>
          <a:lstStyle/>
          <a:p>
            <a:pPr>
              <a:spcBef>
                <a:spcPts val="1400"/>
              </a:spcBef>
            </a:pPr>
            <a:r>
              <a:rPr lang="en-US" sz="2600" dirty="0"/>
              <a:t>We marked all launch sites on a map using site's latitude and longitude coordinates.</a:t>
            </a:r>
          </a:p>
          <a:p>
            <a:pPr>
              <a:spcBef>
                <a:spcPts val="1400"/>
              </a:spcBef>
            </a:pPr>
            <a:r>
              <a:rPr lang="en-US" sz="2600" dirty="0"/>
              <a:t>We marked the success/failed launches for each site on the map.</a:t>
            </a:r>
          </a:p>
          <a:p>
            <a:pPr>
              <a:spcBef>
                <a:spcPts val="1400"/>
              </a:spcBef>
            </a:pPr>
            <a:r>
              <a:rPr lang="en-US" sz="2600" dirty="0"/>
              <a:t>We calculated the distances between a launch site to its proximities.</a:t>
            </a:r>
          </a:p>
          <a:p>
            <a:pPr>
              <a:spcBef>
                <a:spcPts val="1400"/>
              </a:spcBef>
            </a:pPr>
            <a:endParaRPr lang="en-US" dirty="0"/>
          </a:p>
          <a:p>
            <a:pPr>
              <a:spcBef>
                <a:spcPts val="1400"/>
              </a:spcBef>
            </a:pPr>
            <a:endParaRPr lang="en-US" dirty="0"/>
          </a:p>
          <a:p>
            <a:endParaRPr lang="en-US" dirty="0"/>
          </a:p>
          <a:p>
            <a:endParaRPr lang="en-US" dirty="0"/>
          </a:p>
        </p:txBody>
      </p:sp>
      <p:sp>
        <p:nvSpPr>
          <p:cNvPr id="2" name="Content Placeholder 4">
            <a:extLst>
              <a:ext uri="{FF2B5EF4-FFF2-40B4-BE49-F238E27FC236}">
                <a16:creationId xmlns:a16="http://schemas.microsoft.com/office/drawing/2014/main" id="{ECF32093-0D1A-36C8-73A8-B8FCE746C2B5}"/>
              </a:ext>
            </a:extLst>
          </p:cNvPr>
          <p:cNvSpPr txBox="1">
            <a:spLocks/>
          </p:cNvSpPr>
          <p:nvPr/>
        </p:nvSpPr>
        <p:spPr>
          <a:xfrm>
            <a:off x="1120000" y="3078866"/>
            <a:ext cx="6079791" cy="381385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dirty="0"/>
              <a:t>Thanks to the insights we have gained about launch sites, we can conclude that:</a:t>
            </a:r>
          </a:p>
          <a:p>
            <a:pPr marL="514350" indent="-514350">
              <a:spcBef>
                <a:spcPts val="1400"/>
              </a:spcBef>
              <a:buFont typeface="+mj-lt"/>
              <a:buAutoNum type="arabicPeriod"/>
            </a:pPr>
            <a:r>
              <a:rPr lang="en-US" sz="2400" dirty="0"/>
              <a:t>They are in close proximity to railways, which is good because it allows transporting the heavy components needed to assemble the rockets.</a:t>
            </a:r>
          </a:p>
          <a:p>
            <a:pPr marL="514350" indent="-514350">
              <a:spcBef>
                <a:spcPts val="1400"/>
              </a:spcBef>
              <a:buFont typeface="+mj-lt"/>
              <a:buAutoNum type="arabicPeriod"/>
            </a:pPr>
            <a:r>
              <a:rPr lang="en-US" sz="2400" dirty="0"/>
              <a:t>They are in close proximity to highways, which allows proper communication so that personnel can get there easily.</a:t>
            </a:r>
          </a:p>
          <a:p>
            <a:pPr marL="514350" indent="-514350">
              <a:spcBef>
                <a:spcPts val="1400"/>
              </a:spcBef>
              <a:buFont typeface="+mj-lt"/>
              <a:buAutoNum type="arabicPeriod"/>
            </a:pPr>
            <a:r>
              <a:rPr lang="en-US" sz="2400" dirty="0"/>
              <a:t>They are in close proximity to coastline to ensure that no debris falls on populated areas in case of failures.</a:t>
            </a:r>
          </a:p>
          <a:p>
            <a:pPr marL="514350" indent="-514350">
              <a:spcBef>
                <a:spcPts val="1400"/>
              </a:spcBef>
              <a:buFont typeface="+mj-lt"/>
              <a:buAutoNum type="arabicPeriod"/>
            </a:pPr>
            <a:r>
              <a:rPr lang="en-US" sz="2400" dirty="0"/>
              <a:t>They keep certain distance away from cities in order to mitigate risks in the event of a serious rocket failure.</a:t>
            </a:r>
          </a:p>
          <a:p>
            <a:pPr marL="514350" indent="-514350">
              <a:spcBef>
                <a:spcPts val="1400"/>
              </a:spcBef>
              <a:buFont typeface="+mj-lt"/>
              <a:buAutoNum type="arabicPeriod"/>
            </a:pPr>
            <a:endParaRPr lang="en-US" dirty="0"/>
          </a:p>
          <a:p>
            <a:pPr>
              <a:spcBef>
                <a:spcPts val="1400"/>
              </a:spcBef>
            </a:pPr>
            <a:endParaRPr lang="en-US" dirty="0"/>
          </a:p>
          <a:p>
            <a:endParaRPr lang="en-US" dirty="0"/>
          </a:p>
          <a:p>
            <a:endParaRPr lang="en-US" dirty="0"/>
          </a:p>
        </p:txBody>
      </p:sp>
      <p:sp>
        <p:nvSpPr>
          <p:cNvPr id="8" name="Content Placeholder 4">
            <a:extLst>
              <a:ext uri="{FF2B5EF4-FFF2-40B4-BE49-F238E27FC236}">
                <a16:creationId xmlns:a16="http://schemas.microsoft.com/office/drawing/2014/main" id="{4223F21F-B4DE-DCE6-6DA7-0091D8F71922}"/>
              </a:ext>
            </a:extLst>
          </p:cNvPr>
          <p:cNvSpPr txBox="1">
            <a:spLocks/>
          </p:cNvSpPr>
          <p:nvPr/>
        </p:nvSpPr>
        <p:spPr>
          <a:xfrm>
            <a:off x="7425624" y="5396677"/>
            <a:ext cx="5283380" cy="264802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panose="020B0604020104020204" pitchFamily="34" charset="0"/>
                <a:hlinkClick r:id="rId5">
                  <a:extLst>
                    <a:ext uri="{A12FA001-AC4F-418D-AE19-62706E023703}">
                      <ahyp:hlinkClr xmlns:ahyp="http://schemas.microsoft.com/office/drawing/2018/hyperlinkcolor" val="tx"/>
                    </a:ext>
                  </a:extLst>
                </a:hlinkClick>
              </a:rPr>
              <a:t>GitHub URL of the completed Launch Sites Location Analysis notebook:                                 </a:t>
            </a:r>
            <a:r>
              <a:rPr lang="en-US" sz="2200" dirty="0">
                <a:solidFill>
                  <a:schemeClr val="bg1"/>
                </a:solidFill>
                <a:latin typeface="Abadi" panose="020B0604020104020204" pitchFamily="34" charset="0"/>
              </a:rPr>
              <a:t>(It’s a hyperlink, just click on it)</a:t>
            </a:r>
          </a:p>
          <a:p>
            <a:pPr marL="0" indent="0">
              <a:spcBef>
                <a:spcPts val="1400"/>
              </a:spcBef>
              <a:buFont typeface="Arial" panose="020B0604020202020204" pitchFamily="34" charset="0"/>
              <a:buNone/>
            </a:pPr>
            <a:endParaRPr lang="en-US" sz="2200" dirty="0">
              <a:solidFill>
                <a:schemeClr val="tx1">
                  <a:lumMod val="95000"/>
                </a:schemeClr>
              </a:solidFill>
            </a:endParaRPr>
          </a:p>
          <a:p>
            <a:endParaRPr lang="en-US" sz="2000" dirty="0">
              <a:solidFill>
                <a:schemeClr val="tx1">
                  <a:lumMod val="95000"/>
                </a:schemeClr>
              </a:solidFill>
            </a:endParaRPr>
          </a:p>
        </p:txBody>
      </p:sp>
      <p:sp>
        <p:nvSpPr>
          <p:cNvPr id="4" name="Slide Number Placeholder 3">
            <a:extLst>
              <a:ext uri="{FF2B5EF4-FFF2-40B4-BE49-F238E27FC236}">
                <a16:creationId xmlns:a16="http://schemas.microsoft.com/office/drawing/2014/main" id="{155D7C86-A4F5-11D4-956E-BBD5434D584A}"/>
              </a:ext>
            </a:extLst>
          </p:cNvPr>
          <p:cNvSpPr>
            <a:spLocks noGrp="1"/>
          </p:cNvSpPr>
          <p:nvPr>
            <p:ph type="sldNum" sz="quarter" idx="12"/>
          </p:nvPr>
        </p:nvSpPr>
        <p:spPr>
          <a:xfrm>
            <a:off x="9271000" y="641731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13</a:t>
            </a:fld>
            <a:endParaRPr lang="en-US" kern="1200" dirty="0">
              <a:solidFill>
                <a:schemeClr val="tx1">
                  <a:lumMod val="95000"/>
                </a:schemeClr>
              </a:solidFill>
              <a:latin typeface="+mn-lt"/>
              <a:ea typeface="+mn-ea"/>
              <a:cs typeface="+mn-cs"/>
            </a:endParaRPr>
          </a:p>
        </p:txBody>
      </p:sp>
    </p:spTree>
    <p:extLst>
      <p:ext uri="{BB962C8B-B14F-4D97-AF65-F5344CB8AC3E}">
        <p14:creationId xmlns:p14="http://schemas.microsoft.com/office/powerpoint/2010/main" val="1481143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2548629" y="0"/>
            <a:ext cx="7116068" cy="13245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Build a Dashboard with </a:t>
            </a:r>
            <a:r>
              <a:rPr lang="en-US" sz="3600" u="sng" dirty="0" err="1">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Plotly</a:t>
            </a:r>
            <a:r>
              <a:rPr lang="en-US" sz="36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88485" y="1249487"/>
            <a:ext cx="6415029" cy="1164360"/>
          </a:xfrm>
          <a:prstGeom prst="rect">
            <a:avLst/>
          </a:prstGeom>
        </p:spPr>
        <p:txBody>
          <a:bodyPr vert="horz" lIns="91440" tIns="45720" rIns="91440" bIns="45720" rtlCol="0">
            <a:normAutofit fontScale="85000" lnSpcReduction="10000"/>
          </a:bodyPr>
          <a:lstStyle/>
          <a:p>
            <a:pPr>
              <a:spcBef>
                <a:spcPts val="1400"/>
              </a:spcBef>
            </a:pPr>
            <a:r>
              <a:rPr lang="en-US" sz="2400" dirty="0">
                <a:gradFill>
                  <a:gsLst>
                    <a:gs pos="34000">
                      <a:schemeClr val="tx1">
                        <a:lumMod val="93000"/>
                      </a:schemeClr>
                    </a:gs>
                    <a:gs pos="0">
                      <a:schemeClr val="bg1">
                        <a:lumMod val="25000"/>
                        <a:lumOff val="75000"/>
                      </a:schemeClr>
                    </a:gs>
                    <a:gs pos="100000">
                      <a:schemeClr val="tx1"/>
                    </a:gs>
                  </a:gsLst>
                  <a:lin ang="4800000" scaled="0"/>
                </a:gradFill>
              </a:rPr>
              <a:t>We created a dashboard with </a:t>
            </a:r>
            <a:r>
              <a:rPr lang="en-US" sz="2400" dirty="0" err="1">
                <a:gradFill>
                  <a:gsLst>
                    <a:gs pos="34000">
                      <a:schemeClr val="tx1">
                        <a:lumMod val="93000"/>
                      </a:schemeClr>
                    </a:gs>
                    <a:gs pos="0">
                      <a:schemeClr val="bg1">
                        <a:lumMod val="25000"/>
                        <a:lumOff val="75000"/>
                      </a:schemeClr>
                    </a:gs>
                    <a:gs pos="100000">
                      <a:schemeClr val="tx1"/>
                    </a:gs>
                  </a:gsLst>
                  <a:lin ang="4800000" scaled="0"/>
                </a:gradFill>
              </a:rPr>
              <a:t>Plotly</a:t>
            </a:r>
            <a:r>
              <a:rPr lang="en-US" sz="2400" dirty="0">
                <a:gradFill>
                  <a:gsLst>
                    <a:gs pos="34000">
                      <a:schemeClr val="tx1">
                        <a:lumMod val="93000"/>
                      </a:schemeClr>
                    </a:gs>
                    <a:gs pos="0">
                      <a:schemeClr val="bg1">
                        <a:lumMod val="25000"/>
                        <a:lumOff val="75000"/>
                      </a:schemeClr>
                    </a:gs>
                    <a:gs pos="100000">
                      <a:schemeClr val="tx1"/>
                    </a:gs>
                  </a:gsLst>
                  <a:lin ang="4800000" scaled="0"/>
                </a:gradFill>
              </a:rPr>
              <a:t> Dash, pie charts showing the total launches for a given site and a scatter plot showing the relationship with the outcome and the payload mass for the different versions of the booster.</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14</a:t>
            </a:fld>
            <a:endParaRPr lang="en-US"/>
          </a:p>
        </p:txBody>
      </p:sp>
      <p:pic>
        <p:nvPicPr>
          <p:cNvPr id="6" name="Imagen 5" descr="Gráfico, Gráfico de burbujas&#10;&#10;Descripción generada automáticamente">
            <a:extLst>
              <a:ext uri="{FF2B5EF4-FFF2-40B4-BE49-F238E27FC236}">
                <a16:creationId xmlns:a16="http://schemas.microsoft.com/office/drawing/2014/main" id="{B1DB1DBE-3738-9186-7E2A-3912EA50C794}"/>
              </a:ext>
            </a:extLst>
          </p:cNvPr>
          <p:cNvPicPr>
            <a:picLocks noChangeAspect="1"/>
          </p:cNvPicPr>
          <p:nvPr/>
        </p:nvPicPr>
        <p:blipFill>
          <a:blip r:embed="rId3"/>
          <a:stretch>
            <a:fillRect/>
          </a:stretch>
        </p:blipFill>
        <p:spPr>
          <a:xfrm>
            <a:off x="1927255" y="2413847"/>
            <a:ext cx="8054945" cy="3269529"/>
          </a:xfrm>
          <a:prstGeom prst="rect">
            <a:avLst/>
          </a:prstGeom>
        </p:spPr>
      </p:pic>
      <p:sp>
        <p:nvSpPr>
          <p:cNvPr id="7" name="Content Placeholder 4">
            <a:extLst>
              <a:ext uri="{FF2B5EF4-FFF2-40B4-BE49-F238E27FC236}">
                <a16:creationId xmlns:a16="http://schemas.microsoft.com/office/drawing/2014/main" id="{A40DC0A8-D05A-E7E8-6AC2-DFBDE8450F70}"/>
              </a:ext>
            </a:extLst>
          </p:cNvPr>
          <p:cNvSpPr txBox="1">
            <a:spLocks/>
          </p:cNvSpPr>
          <p:nvPr/>
        </p:nvSpPr>
        <p:spPr>
          <a:xfrm>
            <a:off x="894583" y="5223352"/>
            <a:ext cx="10424160" cy="264802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GitHub URL of the completed SpaceX Dash App: </a:t>
            </a:r>
            <a:r>
              <a:rPr lang="en-US" sz="2200" dirty="0">
                <a:solidFill>
                  <a:schemeClr val="accent1"/>
                </a:solidFill>
                <a:latin typeface="Abadi" panose="020B0604020104020204" pitchFamily="34" charset="0"/>
              </a:rPr>
              <a:t>(It’s a hyperlink, just click on it)</a:t>
            </a:r>
          </a:p>
          <a:p>
            <a:pPr marL="0" indent="0">
              <a:spcBef>
                <a:spcPts val="1400"/>
              </a:spcBef>
              <a:buFont typeface="Arial" panose="020B0604020202020204" pitchFamily="34" charset="0"/>
              <a:buNone/>
            </a:pPr>
            <a:endParaRPr lang="en-US" sz="2200" dirty="0">
              <a:solidFill>
                <a:schemeClr val="tx1">
                  <a:lumMod val="95000"/>
                </a:schemeClr>
              </a:solidFill>
            </a:endParaRPr>
          </a:p>
          <a:p>
            <a:endParaRPr lang="en-US" sz="2000" dirty="0">
              <a:solidFill>
                <a:schemeClr val="tx1">
                  <a:lumMod val="95000"/>
                </a:schemeClr>
              </a:solidFill>
            </a:endParaRPr>
          </a:p>
        </p:txBody>
      </p:sp>
    </p:spTree>
    <p:extLst>
      <p:ext uri="{BB962C8B-B14F-4D97-AF65-F5344CB8AC3E}">
        <p14:creationId xmlns:p14="http://schemas.microsoft.com/office/powerpoint/2010/main" val="3345327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4702628" y="29845"/>
            <a:ext cx="8292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85360" y="1216025"/>
            <a:ext cx="7142480" cy="958215"/>
          </a:xfrm>
          <a:prstGeom prst="rect">
            <a:avLst/>
          </a:prstGeom>
        </p:spPr>
        <p:txBody>
          <a:bodyPr vert="horz" lIns="91440" tIns="45720" rIns="91440" bIns="45720" rtlCol="0">
            <a:normAutofit/>
          </a:bodyPr>
          <a:lstStyle/>
          <a:p>
            <a:pPr>
              <a:spcBef>
                <a:spcPts val="1400"/>
              </a:spcBef>
            </a:pPr>
            <a:r>
              <a:rPr lang="en-US" sz="1800" dirty="0"/>
              <a:t>We used </a:t>
            </a:r>
            <a:r>
              <a:rPr lang="en-US" sz="1800" dirty="0" err="1"/>
              <a:t>numpy</a:t>
            </a:r>
            <a:r>
              <a:rPr lang="en-US" sz="1800" dirty="0"/>
              <a:t> and pandas, transformed the data and then split it for training and testing.</a:t>
            </a:r>
          </a:p>
        </p:txBody>
      </p:sp>
      <p:pic>
        <p:nvPicPr>
          <p:cNvPr id="7" name="Picture 6" descr="Magnifying glass showing decling performance">
            <a:extLst>
              <a:ext uri="{FF2B5EF4-FFF2-40B4-BE49-F238E27FC236}">
                <a16:creationId xmlns:a16="http://schemas.microsoft.com/office/drawing/2014/main" id="{7A84CAFA-0089-502C-FA63-581071BB5B33}"/>
              </a:ext>
            </a:extLst>
          </p:cNvPr>
          <p:cNvPicPr>
            <a:picLocks noChangeAspect="1"/>
          </p:cNvPicPr>
          <p:nvPr/>
        </p:nvPicPr>
        <p:blipFill>
          <a:blip r:embed="rId4"/>
          <a:srcRect l="13581" r="44144" b="-1"/>
          <a:stretch/>
        </p:blipFill>
        <p:spPr>
          <a:xfrm>
            <a:off x="20" y="10"/>
            <a:ext cx="4343380" cy="6857990"/>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15</a:t>
            </a:fld>
            <a:endParaRPr lang="en-US"/>
          </a:p>
        </p:txBody>
      </p:sp>
      <p:pic>
        <p:nvPicPr>
          <p:cNvPr id="6" name="Imagen 5" descr="Interfaz de usuario gráfica, Texto, Aplicación&#10;&#10;Descripción generada automáticamente">
            <a:extLst>
              <a:ext uri="{FF2B5EF4-FFF2-40B4-BE49-F238E27FC236}">
                <a16:creationId xmlns:a16="http://schemas.microsoft.com/office/drawing/2014/main" id="{F215D149-2EB9-1EEF-85DD-83A124F20BB8}"/>
              </a:ext>
            </a:extLst>
          </p:cNvPr>
          <p:cNvPicPr>
            <a:picLocks noChangeAspect="1"/>
          </p:cNvPicPr>
          <p:nvPr/>
        </p:nvPicPr>
        <p:blipFill>
          <a:blip r:embed="rId5"/>
          <a:stretch>
            <a:fillRect/>
          </a:stretch>
        </p:blipFill>
        <p:spPr>
          <a:xfrm>
            <a:off x="4902743" y="1796689"/>
            <a:ext cx="5438140" cy="1148168"/>
          </a:xfrm>
          <a:prstGeom prst="rect">
            <a:avLst/>
          </a:prstGeom>
        </p:spPr>
      </p:pic>
      <p:sp>
        <p:nvSpPr>
          <p:cNvPr id="9" name="Content Placeholder 4">
            <a:extLst>
              <a:ext uri="{FF2B5EF4-FFF2-40B4-BE49-F238E27FC236}">
                <a16:creationId xmlns:a16="http://schemas.microsoft.com/office/drawing/2014/main" id="{4AA3F6C1-C65F-6A50-A0AD-B65DD8FC6270}"/>
              </a:ext>
            </a:extLst>
          </p:cNvPr>
          <p:cNvSpPr txBox="1">
            <a:spLocks/>
          </p:cNvSpPr>
          <p:nvPr/>
        </p:nvSpPr>
        <p:spPr>
          <a:xfrm>
            <a:off x="4785360" y="3075305"/>
            <a:ext cx="7315200" cy="9582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We have created different machine learning models using </a:t>
            </a:r>
            <a:r>
              <a:rPr lang="en-US" sz="1800" dirty="0" err="1"/>
              <a:t>GridSearchCV</a:t>
            </a:r>
            <a:r>
              <a:rPr lang="en-US" sz="1800" dirty="0"/>
              <a:t>.</a:t>
            </a:r>
          </a:p>
        </p:txBody>
      </p:sp>
      <p:pic>
        <p:nvPicPr>
          <p:cNvPr id="11" name="Imagen 10" descr="Texto&#10;&#10;Descripción generada automáticamente con confianza baja">
            <a:extLst>
              <a:ext uri="{FF2B5EF4-FFF2-40B4-BE49-F238E27FC236}">
                <a16:creationId xmlns:a16="http://schemas.microsoft.com/office/drawing/2014/main" id="{9F2E8D5E-299D-1AB5-AEAA-3094C30203EC}"/>
              </a:ext>
            </a:extLst>
          </p:cNvPr>
          <p:cNvPicPr>
            <a:picLocks noChangeAspect="1"/>
          </p:cNvPicPr>
          <p:nvPr/>
        </p:nvPicPr>
        <p:blipFill>
          <a:blip r:embed="rId6"/>
          <a:stretch>
            <a:fillRect/>
          </a:stretch>
        </p:blipFill>
        <p:spPr>
          <a:xfrm>
            <a:off x="4902743" y="3392532"/>
            <a:ext cx="2194560" cy="906780"/>
          </a:xfrm>
          <a:prstGeom prst="rect">
            <a:avLst/>
          </a:prstGeom>
        </p:spPr>
      </p:pic>
      <p:sp>
        <p:nvSpPr>
          <p:cNvPr id="12" name="Content Placeholder 4">
            <a:extLst>
              <a:ext uri="{FF2B5EF4-FFF2-40B4-BE49-F238E27FC236}">
                <a16:creationId xmlns:a16="http://schemas.microsoft.com/office/drawing/2014/main" id="{7B1966BD-6C28-A661-8D1F-C540D4745DB2}"/>
              </a:ext>
            </a:extLst>
          </p:cNvPr>
          <p:cNvSpPr txBox="1">
            <a:spLocks/>
          </p:cNvSpPr>
          <p:nvPr/>
        </p:nvSpPr>
        <p:spPr>
          <a:xfrm>
            <a:off x="4805680" y="4426586"/>
            <a:ext cx="731520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dirty="0"/>
              <a:t>Finally we found the best performing method.</a:t>
            </a:r>
          </a:p>
        </p:txBody>
      </p:sp>
      <p:pic>
        <p:nvPicPr>
          <p:cNvPr id="14" name="Imagen 13">
            <a:extLst>
              <a:ext uri="{FF2B5EF4-FFF2-40B4-BE49-F238E27FC236}">
                <a16:creationId xmlns:a16="http://schemas.microsoft.com/office/drawing/2014/main" id="{E945F560-965A-1B9A-A37B-E770264BF296}"/>
              </a:ext>
            </a:extLst>
          </p:cNvPr>
          <p:cNvPicPr>
            <a:picLocks noChangeAspect="1"/>
          </p:cNvPicPr>
          <p:nvPr/>
        </p:nvPicPr>
        <p:blipFill>
          <a:blip r:embed="rId7"/>
          <a:srcRect/>
          <a:stretch/>
        </p:blipFill>
        <p:spPr>
          <a:xfrm>
            <a:off x="4902743" y="4912058"/>
            <a:ext cx="7116537" cy="261547"/>
          </a:xfrm>
          <a:prstGeom prst="rect">
            <a:avLst/>
          </a:prstGeom>
        </p:spPr>
      </p:pic>
      <p:sp>
        <p:nvSpPr>
          <p:cNvPr id="15" name="Content Placeholder 4">
            <a:extLst>
              <a:ext uri="{FF2B5EF4-FFF2-40B4-BE49-F238E27FC236}">
                <a16:creationId xmlns:a16="http://schemas.microsoft.com/office/drawing/2014/main" id="{9A3914A4-3814-B9D9-A2E1-5B6ED0849C83}"/>
              </a:ext>
            </a:extLst>
          </p:cNvPr>
          <p:cNvSpPr txBox="1">
            <a:spLocks/>
          </p:cNvSpPr>
          <p:nvPr/>
        </p:nvSpPr>
        <p:spPr>
          <a:xfrm>
            <a:off x="4801143" y="5692378"/>
            <a:ext cx="8982661" cy="10059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1"/>
                </a:solidFill>
                <a:latin typeface="Abadi" panose="020B0604020104020204" pitchFamily="34" charset="0"/>
                <a:hlinkClick r:id="rId8">
                  <a:extLst>
                    <a:ext uri="{A12FA001-AC4F-418D-AE19-62706E023703}">
                      <ahyp:hlinkClr xmlns:ahyp="http://schemas.microsoft.com/office/drawing/2018/hyperlinkcolor" val="tx"/>
                    </a:ext>
                  </a:extLst>
                </a:hlinkClick>
              </a:rPr>
              <a:t>GitHub URL of the completed Machine Learning Prediction notebook:                                 </a:t>
            </a:r>
            <a:r>
              <a:rPr lang="en-US" sz="1800" dirty="0">
                <a:solidFill>
                  <a:schemeClr val="accent1"/>
                </a:solidFill>
                <a:latin typeface="Abadi" panose="020B0604020104020204" pitchFamily="34" charset="0"/>
              </a:rPr>
              <a:t>(It’s a hyperlink, just click on it)</a:t>
            </a:r>
          </a:p>
          <a:p>
            <a:pPr marL="0" indent="0">
              <a:spcBef>
                <a:spcPts val="1400"/>
              </a:spcBef>
              <a:buFont typeface="Arial" panose="020B0604020202020204" pitchFamily="34" charset="0"/>
              <a:buNone/>
            </a:pPr>
            <a:endParaRPr lang="en-US" sz="2200" dirty="0">
              <a:solidFill>
                <a:schemeClr val="tx1">
                  <a:lumMod val="95000"/>
                </a:schemeClr>
              </a:solidFill>
            </a:endParaRPr>
          </a:p>
          <a:p>
            <a:endParaRPr lang="en-US" sz="2000" dirty="0">
              <a:solidFill>
                <a:schemeClr val="tx1">
                  <a:lumMod val="95000"/>
                </a:schemeClr>
              </a:solidFill>
            </a:endParaRPr>
          </a:p>
        </p:txBody>
      </p:sp>
    </p:spTree>
    <p:extLst>
      <p:ext uri="{BB962C8B-B14F-4D97-AF65-F5344CB8AC3E}">
        <p14:creationId xmlns:p14="http://schemas.microsoft.com/office/powerpoint/2010/main" val="181371124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descr="Financial graphs on a dark display">
            <a:extLst>
              <a:ext uri="{FF2B5EF4-FFF2-40B4-BE49-F238E27FC236}">
                <a16:creationId xmlns:a16="http://schemas.microsoft.com/office/drawing/2014/main" id="{6E1D5768-B19B-EC52-354A-30288C932A74}"/>
              </a:ext>
            </a:extLst>
          </p:cNvPr>
          <p:cNvPicPr>
            <a:picLocks noChangeAspect="1"/>
          </p:cNvPicPr>
          <p:nvPr/>
        </p:nvPicPr>
        <p:blipFill>
          <a:blip r:embed="rId4"/>
          <a:srcRect l="25957" r="31765"/>
          <a:stretch/>
        </p:blipFill>
        <p:spPr>
          <a:xfrm>
            <a:off x="7552944" y="10"/>
            <a:ext cx="4639056" cy="6857990"/>
          </a:xfrm>
          <a:prstGeom prst="rect">
            <a:avLst/>
          </a:prstGeom>
        </p:spPr>
      </p:pic>
      <p:sp useBgFill="1">
        <p:nvSpPr>
          <p:cNvPr id="18" name="Rectangle 13">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1" y="365125"/>
            <a:ext cx="63615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20000" y="1825625"/>
            <a:ext cx="60797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Exploratory data analysis results</a:t>
            </a:r>
          </a:p>
          <a:p>
            <a:pPr>
              <a:spcBef>
                <a:spcPts val="1400"/>
              </a:spcBef>
              <a:buFont typeface="Arial" panose="020B0604020202020204" pitchFamily="34" charset="0"/>
              <a:buChar char="•"/>
            </a:pPr>
            <a:r>
              <a:rPr lang="en-US">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Interactive analytics demo in screenshots</a:t>
            </a:r>
          </a:p>
          <a:p>
            <a:pPr>
              <a:spcBef>
                <a:spcPts val="1400"/>
              </a:spcBef>
              <a:buFont typeface="Arial" panose="020B0604020202020204" pitchFamily="34" charset="0"/>
              <a:buChar char="•"/>
            </a:pPr>
            <a:r>
              <a:rPr lang="en-US">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Predictive analysis results</a:t>
            </a:r>
          </a:p>
          <a:p>
            <a:pPr lvl="1">
              <a:buFont typeface="Arial" panose="020B0604020202020204" pitchFamily="34" charset="0"/>
              <a:buChar char="•"/>
            </a:pPr>
            <a:endParaRPr lang="en-US">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marL="457200" lvl="1">
              <a:buFont typeface="Arial" panose="020B0604020202020204" pitchFamily="34" charset="0"/>
              <a:buChar char="•"/>
            </a:pPr>
            <a:endParaRPr lang="en-US">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3210089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2">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2647104" y="329404"/>
            <a:ext cx="6894406" cy="13951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u="sng" dirty="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080" y="5165045"/>
            <a:ext cx="11043919" cy="1540555"/>
          </a:xfrm>
          <a:prstGeom prst="rect">
            <a:avLst/>
          </a:prstGeom>
        </p:spPr>
        <p:txBody>
          <a:bodyPr vert="horz" lIns="91440" tIns="45720" rIns="91440" bIns="45720" rtlCol="0" anchor="ctr">
            <a:normAutofit/>
          </a:bodyPr>
          <a:lstStyle/>
          <a:p>
            <a:pPr marL="457200" indent="-457200">
              <a:spcBef>
                <a:spcPts val="1400"/>
              </a:spcBef>
              <a:buFont typeface="+mj-lt"/>
              <a:buAutoNum type="arabicPeriod"/>
            </a:pPr>
            <a:r>
              <a:rPr lang="en-US" sz="2000" dirty="0"/>
              <a:t>CCAFS SLC 40 and KSC LC 39A have a higher number of flights compared to VAFB SLC 4E.</a:t>
            </a:r>
          </a:p>
          <a:p>
            <a:pPr marL="457200" indent="-457200">
              <a:spcBef>
                <a:spcPts val="1400"/>
              </a:spcBef>
              <a:buFont typeface="+mj-lt"/>
              <a:buAutoNum type="arabicPeriod"/>
            </a:pPr>
            <a:r>
              <a:rPr lang="en-US" sz="2000" dirty="0">
                <a:gradFill>
                  <a:gsLst>
                    <a:gs pos="34000">
                      <a:schemeClr val="tx1">
                        <a:lumMod val="93000"/>
                      </a:schemeClr>
                    </a:gs>
                    <a:gs pos="0">
                      <a:schemeClr val="bg1">
                        <a:lumMod val="25000"/>
                        <a:lumOff val="75000"/>
                      </a:schemeClr>
                    </a:gs>
                    <a:gs pos="100000">
                      <a:schemeClr val="tx1"/>
                    </a:gs>
                  </a:gsLst>
                  <a:lin ang="4800000" scaled="0"/>
                </a:gradFill>
              </a:rPr>
              <a:t>In general, the higher the number of flights, the higher the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599" y="6356350"/>
            <a:ext cx="32596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pic>
        <p:nvPicPr>
          <p:cNvPr id="7" name="Imagen 6" descr="Calendario&#10;&#10;Descripción generada automáticamente">
            <a:extLst>
              <a:ext uri="{FF2B5EF4-FFF2-40B4-BE49-F238E27FC236}">
                <a16:creationId xmlns:a16="http://schemas.microsoft.com/office/drawing/2014/main" id="{32BEC520-9657-B960-7EA6-D5546DA84822}"/>
              </a:ext>
            </a:extLst>
          </p:cNvPr>
          <p:cNvPicPr>
            <a:picLocks noChangeAspect="1"/>
          </p:cNvPicPr>
          <p:nvPr/>
        </p:nvPicPr>
        <p:blipFill>
          <a:blip r:embed="rId4"/>
          <a:stretch>
            <a:fillRect/>
          </a:stretch>
        </p:blipFill>
        <p:spPr>
          <a:xfrm>
            <a:off x="819150" y="1830701"/>
            <a:ext cx="10553700" cy="2103120"/>
          </a:xfrm>
          <a:prstGeom prst="rect">
            <a:avLst/>
          </a:prstGeom>
        </p:spPr>
      </p:pic>
      <p:sp>
        <p:nvSpPr>
          <p:cNvPr id="8" name="Content Placeholder 2">
            <a:extLst>
              <a:ext uri="{FF2B5EF4-FFF2-40B4-BE49-F238E27FC236}">
                <a16:creationId xmlns:a16="http://schemas.microsoft.com/office/drawing/2014/main" id="{991923C0-A346-45F7-425B-CDF60EA2F5D3}"/>
              </a:ext>
            </a:extLst>
          </p:cNvPr>
          <p:cNvSpPr txBox="1">
            <a:spLocks/>
          </p:cNvSpPr>
          <p:nvPr/>
        </p:nvSpPr>
        <p:spPr>
          <a:xfrm>
            <a:off x="4803987" y="4770112"/>
            <a:ext cx="2580639" cy="50931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3800" dirty="0"/>
              <a:t>INSIGHTS:</a:t>
            </a:r>
            <a:endParaRPr lang="en-US" sz="38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397724847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2">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523191" y="272844"/>
            <a:ext cx="5142230" cy="13951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u="sng" dirty="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080" y="5477537"/>
            <a:ext cx="11043919" cy="1228063"/>
          </a:xfrm>
          <a:prstGeom prst="rect">
            <a:avLst/>
          </a:prstGeom>
        </p:spPr>
        <p:txBody>
          <a:bodyPr vert="horz" lIns="91440" tIns="45720" rIns="91440" bIns="45720" rtlCol="0" anchor="ctr">
            <a:normAutofit lnSpcReduction="10000"/>
          </a:bodyPr>
          <a:lstStyle/>
          <a:p>
            <a:pPr marL="457200" indent="-457200">
              <a:spcBef>
                <a:spcPts val="1400"/>
              </a:spcBef>
              <a:buFont typeface="+mj-lt"/>
              <a:buAutoNum type="arabicPeriod"/>
            </a:pPr>
            <a:r>
              <a:rPr lang="en-US" sz="2000" dirty="0"/>
              <a:t>The highest failure rate is recorded for payload masses between 4,000 kg and 6,000 kg.</a:t>
            </a:r>
          </a:p>
          <a:p>
            <a:pPr marL="457200" indent="-457200">
              <a:spcBef>
                <a:spcPts val="1400"/>
              </a:spcBef>
              <a:buFont typeface="+mj-lt"/>
              <a:buAutoNum type="arabicPeriod"/>
            </a:pPr>
            <a:r>
              <a:rPr lang="en-US" sz="2000" dirty="0"/>
              <a:t>Payload masses over 8,000 kg have a higher success rate.</a:t>
            </a:r>
          </a:p>
          <a:p>
            <a:pPr marL="457200" indent="-457200">
              <a:spcBef>
                <a:spcPts val="1400"/>
              </a:spcBef>
              <a:buFont typeface="+mj-lt"/>
              <a:buAutoNum type="arabicPeriod"/>
            </a:pPr>
            <a:r>
              <a:rPr lang="en-US" sz="2000" dirty="0">
                <a:gradFill>
                  <a:gsLst>
                    <a:gs pos="34000">
                      <a:schemeClr val="tx1">
                        <a:lumMod val="93000"/>
                      </a:schemeClr>
                    </a:gs>
                    <a:gs pos="0">
                      <a:schemeClr val="bg1">
                        <a:lumMod val="25000"/>
                        <a:lumOff val="75000"/>
                      </a:schemeClr>
                    </a:gs>
                    <a:gs pos="100000">
                      <a:schemeClr val="tx1"/>
                    </a:gs>
                  </a:gsLst>
                  <a:lin ang="4800000" scaled="0"/>
                </a:gradFill>
              </a:rPr>
              <a:t>In general, the higher the payload, the higher the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599" y="6356350"/>
            <a:ext cx="32596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19</a:t>
            </a:fld>
            <a:endParaRPr lang="en-US"/>
          </a:p>
        </p:txBody>
      </p:sp>
      <p:pic>
        <p:nvPicPr>
          <p:cNvPr id="7" name="Imagen 6">
            <a:extLst>
              <a:ext uri="{FF2B5EF4-FFF2-40B4-BE49-F238E27FC236}">
                <a16:creationId xmlns:a16="http://schemas.microsoft.com/office/drawing/2014/main" id="{32BEC520-9657-B960-7EA6-D5546DA84822}"/>
              </a:ext>
            </a:extLst>
          </p:cNvPr>
          <p:cNvPicPr>
            <a:picLocks noChangeAspect="1"/>
          </p:cNvPicPr>
          <p:nvPr/>
        </p:nvPicPr>
        <p:blipFill>
          <a:blip r:embed="rId4"/>
          <a:srcRect/>
          <a:stretch/>
        </p:blipFill>
        <p:spPr>
          <a:xfrm>
            <a:off x="905321" y="1830701"/>
            <a:ext cx="10381358" cy="2103120"/>
          </a:xfrm>
          <a:prstGeom prst="rect">
            <a:avLst/>
          </a:prstGeom>
        </p:spPr>
      </p:pic>
      <p:sp>
        <p:nvSpPr>
          <p:cNvPr id="8" name="Content Placeholder 2">
            <a:extLst>
              <a:ext uri="{FF2B5EF4-FFF2-40B4-BE49-F238E27FC236}">
                <a16:creationId xmlns:a16="http://schemas.microsoft.com/office/drawing/2014/main" id="{991923C0-A346-45F7-425B-CDF60EA2F5D3}"/>
              </a:ext>
            </a:extLst>
          </p:cNvPr>
          <p:cNvSpPr txBox="1">
            <a:spLocks/>
          </p:cNvSpPr>
          <p:nvPr/>
        </p:nvSpPr>
        <p:spPr>
          <a:xfrm>
            <a:off x="4803987" y="4770112"/>
            <a:ext cx="2580639" cy="50931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3800" dirty="0"/>
              <a:t>INSIGHTS:</a:t>
            </a:r>
            <a:endParaRPr lang="en-US" sz="38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7971655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1115786"/>
            <a:ext cx="3473851" cy="4626428"/>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i="0" u="sng" dirty="0">
                <a:solidFill>
                  <a:schemeClr val="tx1">
                    <a:lumMod val="95000"/>
                  </a:schemeClr>
                </a:solidFill>
                <a:latin typeface="+mj-lt"/>
                <a:ea typeface="+mj-ea"/>
                <a:cs typeface="+mj-cs"/>
              </a:rPr>
              <a:t>Outline</a:t>
            </a:r>
          </a:p>
        </p:txBody>
      </p:sp>
      <p:cxnSp>
        <p:nvCxnSpPr>
          <p:cNvPr id="26" name="Straight Connector 25">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96543" y="1115786"/>
            <a:ext cx="5713790" cy="46264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bg2">
                  <a:lumMod val="40000"/>
                  <a:lumOff val="60000"/>
                </a:schemeClr>
              </a:buClr>
              <a:buSzPct val="80000"/>
              <a:buFont typeface="Arial" panose="020B0604020202020204" pitchFamily="34" charset="0"/>
              <a:buChar char="•"/>
            </a:pPr>
            <a:r>
              <a:rPr lang="en-US" sz="2000" dirty="0">
                <a:solidFill>
                  <a:schemeClr val="tx1">
                    <a:lumMod val="95000"/>
                  </a:schemeClr>
                </a:solidFill>
                <a:latin typeface="+mn-lt"/>
              </a:rPr>
              <a:t>Executive Summary</a:t>
            </a:r>
          </a:p>
          <a:p>
            <a:pPr>
              <a:buClr>
                <a:schemeClr val="bg2">
                  <a:lumMod val="40000"/>
                  <a:lumOff val="60000"/>
                </a:schemeClr>
              </a:buClr>
              <a:buSzPct val="80000"/>
              <a:buFont typeface="Arial" panose="020B0604020202020204" pitchFamily="34" charset="0"/>
              <a:buChar char="•"/>
            </a:pPr>
            <a:r>
              <a:rPr lang="en-US" sz="2000" dirty="0">
                <a:solidFill>
                  <a:schemeClr val="tx1">
                    <a:lumMod val="95000"/>
                  </a:schemeClr>
                </a:solidFill>
                <a:latin typeface="+mn-lt"/>
              </a:rPr>
              <a:t>Introduction</a:t>
            </a:r>
          </a:p>
          <a:p>
            <a:pPr>
              <a:buClr>
                <a:schemeClr val="bg2">
                  <a:lumMod val="40000"/>
                  <a:lumOff val="60000"/>
                </a:schemeClr>
              </a:buClr>
              <a:buSzPct val="80000"/>
              <a:buFont typeface="Arial" panose="020B0604020202020204" pitchFamily="34" charset="0"/>
              <a:buChar char="•"/>
            </a:pPr>
            <a:r>
              <a:rPr lang="en-US" sz="2000" dirty="0">
                <a:solidFill>
                  <a:schemeClr val="tx1">
                    <a:lumMod val="95000"/>
                  </a:schemeClr>
                </a:solidFill>
                <a:latin typeface="+mn-lt"/>
              </a:rPr>
              <a:t>Methodology</a:t>
            </a:r>
          </a:p>
          <a:p>
            <a:pPr>
              <a:buClr>
                <a:schemeClr val="bg2">
                  <a:lumMod val="40000"/>
                  <a:lumOff val="60000"/>
                </a:schemeClr>
              </a:buClr>
              <a:buSzPct val="80000"/>
              <a:buFont typeface="Arial" panose="020B0604020202020204" pitchFamily="34" charset="0"/>
              <a:buChar char="•"/>
            </a:pPr>
            <a:r>
              <a:rPr lang="en-US" sz="2000" dirty="0">
                <a:solidFill>
                  <a:schemeClr val="tx1">
                    <a:lumMod val="95000"/>
                  </a:schemeClr>
                </a:solidFill>
                <a:latin typeface="+mn-lt"/>
              </a:rPr>
              <a:t>Results</a:t>
            </a:r>
          </a:p>
          <a:p>
            <a:pPr>
              <a:buClr>
                <a:schemeClr val="bg2">
                  <a:lumMod val="40000"/>
                  <a:lumOff val="60000"/>
                </a:schemeClr>
              </a:buClr>
              <a:buSzPct val="80000"/>
              <a:buFont typeface="Arial" panose="020B0604020202020204" pitchFamily="34" charset="0"/>
              <a:buChar char="•"/>
            </a:pPr>
            <a:r>
              <a:rPr lang="en-US" sz="2000" dirty="0">
                <a:solidFill>
                  <a:schemeClr val="tx1">
                    <a:lumMod val="95000"/>
                  </a:schemeClr>
                </a:solidFill>
                <a:latin typeface="+mn-lt"/>
              </a:rPr>
              <a:t>Conclusion</a:t>
            </a:r>
          </a:p>
          <a:p>
            <a:pPr>
              <a:buClr>
                <a:schemeClr val="bg2">
                  <a:lumMod val="40000"/>
                  <a:lumOff val="60000"/>
                </a:schemeClr>
              </a:buClr>
              <a:buSzPct val="80000"/>
              <a:buFont typeface="Arial" panose="020B0604020202020204" pitchFamily="34" charset="0"/>
              <a:buChar char="•"/>
            </a:pPr>
            <a:r>
              <a:rPr lang="en-US" sz="2000" dirty="0">
                <a:solidFill>
                  <a:schemeClr val="tx1">
                    <a:lumMod val="95000"/>
                  </a:schemeClr>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b="0" i="0" kern="1200">
                <a:solidFill>
                  <a:schemeClr val="tx1">
                    <a:lumMod val="95000"/>
                  </a:schemeClr>
                </a:solidFill>
                <a:latin typeface="+mn-lt"/>
                <a:ea typeface="+mn-ea"/>
                <a:cs typeface="+mn-cs"/>
              </a:rPr>
              <a:pPr defTabSz="457200">
                <a:spcAft>
                  <a:spcPts val="600"/>
                </a:spcAft>
              </a:pPr>
              <a:t>2</a:t>
            </a:fld>
            <a:endParaRPr lang="en-US" b="0" i="0" kern="1200">
              <a:solidFill>
                <a:schemeClr val="tx1">
                  <a:lumMod val="95000"/>
                </a:schemeClr>
              </a:solidFill>
              <a:latin typeface="+mn-lt"/>
              <a:ea typeface="+mn-ea"/>
              <a:cs typeface="+mn-cs"/>
            </a:endParaRPr>
          </a:p>
        </p:txBody>
      </p:sp>
    </p:spTree>
    <p:extLst>
      <p:ext uri="{BB962C8B-B14F-4D97-AF65-F5344CB8AC3E}">
        <p14:creationId xmlns:p14="http://schemas.microsoft.com/office/powerpoint/2010/main" val="7240380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4763588" y="90805"/>
            <a:ext cx="66511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Success Rate vs. Orbit Type</a:t>
            </a:r>
          </a:p>
        </p:txBody>
      </p:sp>
      <p:pic>
        <p:nvPicPr>
          <p:cNvPr id="7" name="Picture 6" descr="Graph">
            <a:extLst>
              <a:ext uri="{FF2B5EF4-FFF2-40B4-BE49-F238E27FC236}">
                <a16:creationId xmlns:a16="http://schemas.microsoft.com/office/drawing/2014/main" id="{1F148D18-D815-25CE-2CDF-0B27AB6205AA}"/>
              </a:ext>
            </a:extLst>
          </p:cNvPr>
          <p:cNvPicPr>
            <a:picLocks noChangeAspect="1"/>
          </p:cNvPicPr>
          <p:nvPr/>
        </p:nvPicPr>
        <p:blipFill>
          <a:blip r:embed="rId3"/>
          <a:srcRect l="24575" r="35841"/>
          <a:stretch/>
        </p:blipFill>
        <p:spPr>
          <a:xfrm>
            <a:off x="20" y="10"/>
            <a:ext cx="4343380" cy="685799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4294967295"/>
          </p:nvPr>
        </p:nvSpPr>
        <p:spPr>
          <a:xfrm>
            <a:off x="94488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pic>
        <p:nvPicPr>
          <p:cNvPr id="2" name="Imagen 1">
            <a:extLst>
              <a:ext uri="{FF2B5EF4-FFF2-40B4-BE49-F238E27FC236}">
                <a16:creationId xmlns:a16="http://schemas.microsoft.com/office/drawing/2014/main" id="{36BC9FBB-3E43-D872-BEC7-D227C8AA5873}"/>
              </a:ext>
            </a:extLst>
          </p:cNvPr>
          <p:cNvPicPr>
            <a:picLocks noChangeAspect="1"/>
          </p:cNvPicPr>
          <p:nvPr/>
        </p:nvPicPr>
        <p:blipFill>
          <a:blip r:embed="rId4"/>
          <a:srcRect/>
          <a:stretch/>
        </p:blipFill>
        <p:spPr>
          <a:xfrm>
            <a:off x="4860485" y="1198102"/>
            <a:ext cx="6050976" cy="3954776"/>
          </a:xfrm>
          <a:prstGeom prst="rect">
            <a:avLst/>
          </a:prstGeom>
        </p:spPr>
      </p:pic>
      <p:sp>
        <p:nvSpPr>
          <p:cNvPr id="8" name="Content Placeholder 2">
            <a:extLst>
              <a:ext uri="{FF2B5EF4-FFF2-40B4-BE49-F238E27FC236}">
                <a16:creationId xmlns:a16="http://schemas.microsoft.com/office/drawing/2014/main" id="{DFEB0468-7B99-21D6-83AA-876F073416B8}"/>
              </a:ext>
            </a:extLst>
          </p:cNvPr>
          <p:cNvSpPr txBox="1">
            <a:spLocks/>
          </p:cNvSpPr>
          <p:nvPr/>
        </p:nvSpPr>
        <p:spPr>
          <a:xfrm>
            <a:off x="4490720" y="5727092"/>
            <a:ext cx="8310879" cy="12280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400"/>
              </a:spcBef>
              <a:buFont typeface="+mj-lt"/>
              <a:buAutoNum type="arabicPeriod"/>
            </a:pPr>
            <a:r>
              <a:rPr lang="en-US" sz="2400" dirty="0">
                <a:gradFill>
                  <a:gsLst>
                    <a:gs pos="34000">
                      <a:schemeClr val="tx1">
                        <a:lumMod val="93000"/>
                      </a:schemeClr>
                    </a:gs>
                    <a:gs pos="0">
                      <a:schemeClr val="bg1">
                        <a:lumMod val="25000"/>
                        <a:lumOff val="75000"/>
                      </a:schemeClr>
                    </a:gs>
                    <a:gs pos="100000">
                      <a:schemeClr val="tx1"/>
                    </a:gs>
                  </a:gsLst>
                  <a:lin ang="4800000" scaled="0"/>
                </a:gradFill>
              </a:rPr>
              <a:t>The top five orbits are ES-L1, GEO, HEO, SSO and VLEO.</a:t>
            </a:r>
          </a:p>
          <a:p>
            <a:pPr marL="457200" indent="-457200">
              <a:spcBef>
                <a:spcPts val="1400"/>
              </a:spcBef>
              <a:buFont typeface="+mj-lt"/>
              <a:buAutoNum type="arabicPeriod"/>
            </a:pPr>
            <a:r>
              <a:rPr lang="en-US" sz="2400" dirty="0">
                <a:gradFill>
                  <a:gsLst>
                    <a:gs pos="34000">
                      <a:schemeClr val="tx1">
                        <a:lumMod val="93000"/>
                      </a:schemeClr>
                    </a:gs>
                    <a:gs pos="0">
                      <a:schemeClr val="bg1">
                        <a:lumMod val="25000"/>
                        <a:lumOff val="75000"/>
                      </a:schemeClr>
                    </a:gs>
                    <a:gs pos="100000">
                      <a:schemeClr val="tx1"/>
                    </a:gs>
                  </a:gsLst>
                  <a:lin ang="4800000" scaled="0"/>
                </a:gradFill>
              </a:rPr>
              <a:t>SO orbit has no success rate. </a:t>
            </a:r>
          </a:p>
        </p:txBody>
      </p:sp>
      <p:sp>
        <p:nvSpPr>
          <p:cNvPr id="9" name="Content Placeholder 2">
            <a:extLst>
              <a:ext uri="{FF2B5EF4-FFF2-40B4-BE49-F238E27FC236}">
                <a16:creationId xmlns:a16="http://schemas.microsoft.com/office/drawing/2014/main" id="{1EF79A88-3501-0969-F01E-C003D2BB5CC7}"/>
              </a:ext>
            </a:extLst>
          </p:cNvPr>
          <p:cNvSpPr txBox="1">
            <a:spLocks/>
          </p:cNvSpPr>
          <p:nvPr/>
        </p:nvSpPr>
        <p:spPr>
          <a:xfrm>
            <a:off x="6991893" y="5320509"/>
            <a:ext cx="2580639" cy="50931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3400" dirty="0"/>
              <a:t>INSIGHTS:</a:t>
            </a:r>
            <a:endParaRPr lang="en-US" sz="34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8009018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2">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2334470" y="272844"/>
            <a:ext cx="7104169" cy="13951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u="sng" dirty="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080" y="5279423"/>
            <a:ext cx="11043919" cy="1426177"/>
          </a:xfrm>
          <a:prstGeom prst="rect">
            <a:avLst/>
          </a:prstGeom>
        </p:spPr>
        <p:txBody>
          <a:bodyPr vert="horz" lIns="91440" tIns="45720" rIns="91440" bIns="45720" rtlCol="0" anchor="ctr">
            <a:normAutofit fontScale="92500" lnSpcReduction="10000"/>
          </a:bodyPr>
          <a:lstStyle/>
          <a:p>
            <a:pPr marL="457200" indent="-457200">
              <a:spcBef>
                <a:spcPts val="1400"/>
              </a:spcBef>
              <a:buFont typeface="+mj-lt"/>
              <a:buAutoNum type="arabicPeriod"/>
            </a:pPr>
            <a:r>
              <a:rPr lang="en-US" sz="2000" dirty="0"/>
              <a:t>LEO orbit success rate is related to the number of flights, as the number of flights increases the success rate increases.</a:t>
            </a:r>
          </a:p>
          <a:p>
            <a:pPr marL="457200" indent="-457200">
              <a:spcBef>
                <a:spcPts val="1400"/>
              </a:spcBef>
              <a:buFont typeface="+mj-lt"/>
              <a:buAutoNum type="arabicPeriod"/>
            </a:pPr>
            <a:r>
              <a:rPr lang="en-US" sz="2000" dirty="0"/>
              <a:t>SO orbit has no success rate.</a:t>
            </a:r>
          </a:p>
          <a:p>
            <a:pPr marL="457200" indent="-457200">
              <a:spcBef>
                <a:spcPts val="1400"/>
              </a:spcBef>
              <a:buFont typeface="+mj-lt"/>
              <a:buAutoNum type="arabicPeriod"/>
            </a:pPr>
            <a:r>
              <a:rPr lang="en-US" sz="2000" dirty="0">
                <a:gradFill>
                  <a:gsLst>
                    <a:gs pos="34000">
                      <a:schemeClr val="tx1">
                        <a:lumMod val="93000"/>
                      </a:schemeClr>
                    </a:gs>
                    <a:gs pos="0">
                      <a:schemeClr val="bg1">
                        <a:lumMod val="25000"/>
                        <a:lumOff val="75000"/>
                      </a:schemeClr>
                    </a:gs>
                    <a:gs pos="100000">
                      <a:schemeClr val="tx1"/>
                    </a:gs>
                  </a:gsLst>
                  <a:lin ang="4800000" scaled="0"/>
                </a:gradFill>
              </a:rPr>
              <a:t>There is an increasing trend of launches from VLEO orbit in recent years.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599" y="6356350"/>
            <a:ext cx="32596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pic>
        <p:nvPicPr>
          <p:cNvPr id="7" name="Imagen 6">
            <a:extLst>
              <a:ext uri="{FF2B5EF4-FFF2-40B4-BE49-F238E27FC236}">
                <a16:creationId xmlns:a16="http://schemas.microsoft.com/office/drawing/2014/main" id="{32BEC520-9657-B960-7EA6-D5546DA84822}"/>
              </a:ext>
            </a:extLst>
          </p:cNvPr>
          <p:cNvPicPr>
            <a:picLocks noChangeAspect="1"/>
          </p:cNvPicPr>
          <p:nvPr/>
        </p:nvPicPr>
        <p:blipFill>
          <a:blip r:embed="rId4"/>
          <a:srcRect/>
          <a:stretch/>
        </p:blipFill>
        <p:spPr>
          <a:xfrm>
            <a:off x="920237" y="1830701"/>
            <a:ext cx="10351526" cy="2103120"/>
          </a:xfrm>
          <a:prstGeom prst="rect">
            <a:avLst/>
          </a:prstGeom>
        </p:spPr>
      </p:pic>
      <p:sp>
        <p:nvSpPr>
          <p:cNvPr id="8" name="Content Placeholder 2">
            <a:extLst>
              <a:ext uri="{FF2B5EF4-FFF2-40B4-BE49-F238E27FC236}">
                <a16:creationId xmlns:a16="http://schemas.microsoft.com/office/drawing/2014/main" id="{991923C0-A346-45F7-425B-CDF60EA2F5D3}"/>
              </a:ext>
            </a:extLst>
          </p:cNvPr>
          <p:cNvSpPr txBox="1">
            <a:spLocks/>
          </p:cNvSpPr>
          <p:nvPr/>
        </p:nvSpPr>
        <p:spPr>
          <a:xfrm>
            <a:off x="4803987" y="4739632"/>
            <a:ext cx="2580639" cy="50931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3800" dirty="0"/>
              <a:t>INSIGHTS:</a:t>
            </a:r>
            <a:endParaRPr lang="en-US" sz="38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13920167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2">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277830" y="272844"/>
            <a:ext cx="7104169" cy="13951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u="sng" dirty="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080" y="5279423"/>
            <a:ext cx="11043919" cy="1426177"/>
          </a:xfrm>
          <a:prstGeom prst="rect">
            <a:avLst/>
          </a:prstGeom>
        </p:spPr>
        <p:txBody>
          <a:bodyPr vert="horz" lIns="91440" tIns="45720" rIns="91440" bIns="45720" rtlCol="0" anchor="ctr">
            <a:normAutofit/>
          </a:bodyPr>
          <a:lstStyle/>
          <a:p>
            <a:pPr marL="457200" indent="-457200">
              <a:spcBef>
                <a:spcPts val="1400"/>
              </a:spcBef>
              <a:buFont typeface="+mj-lt"/>
              <a:buAutoNum type="arabicPeriod"/>
            </a:pPr>
            <a:r>
              <a:rPr lang="en-US" sz="2000" dirty="0"/>
              <a:t>Payload mass between 3000 and 8000 is affecting GTO orbit.</a:t>
            </a:r>
          </a:p>
          <a:p>
            <a:pPr marL="457200" indent="-457200">
              <a:spcBef>
                <a:spcPts val="1400"/>
              </a:spcBef>
              <a:buFont typeface="+mj-lt"/>
              <a:buAutoNum type="arabicPeriod"/>
            </a:pPr>
            <a:r>
              <a:rPr lang="en-US" sz="2000" dirty="0">
                <a:gradFill>
                  <a:gsLst>
                    <a:gs pos="34000">
                      <a:schemeClr val="tx1">
                        <a:lumMod val="93000"/>
                      </a:schemeClr>
                    </a:gs>
                    <a:gs pos="0">
                      <a:schemeClr val="bg1">
                        <a:lumMod val="25000"/>
                        <a:lumOff val="75000"/>
                      </a:schemeClr>
                    </a:gs>
                    <a:gs pos="100000">
                      <a:schemeClr val="tx1"/>
                    </a:gs>
                  </a:gsLst>
                  <a:lin ang="4800000" scaled="0"/>
                </a:gradFill>
              </a:rPr>
              <a:t>With heavy payloads, the success rate is higher in ISS, LEO and PO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599" y="6356350"/>
            <a:ext cx="32596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dirty="0"/>
          </a:p>
        </p:txBody>
      </p:sp>
      <p:pic>
        <p:nvPicPr>
          <p:cNvPr id="7" name="Imagen 6">
            <a:extLst>
              <a:ext uri="{FF2B5EF4-FFF2-40B4-BE49-F238E27FC236}">
                <a16:creationId xmlns:a16="http://schemas.microsoft.com/office/drawing/2014/main" id="{32BEC520-9657-B960-7EA6-D5546DA84822}"/>
              </a:ext>
            </a:extLst>
          </p:cNvPr>
          <p:cNvPicPr>
            <a:picLocks noChangeAspect="1"/>
          </p:cNvPicPr>
          <p:nvPr/>
        </p:nvPicPr>
        <p:blipFill>
          <a:blip r:embed="rId4"/>
          <a:srcRect/>
          <a:stretch/>
        </p:blipFill>
        <p:spPr>
          <a:xfrm>
            <a:off x="920237" y="1853995"/>
            <a:ext cx="10351526" cy="2097172"/>
          </a:xfrm>
          <a:prstGeom prst="rect">
            <a:avLst/>
          </a:prstGeom>
        </p:spPr>
      </p:pic>
      <p:sp>
        <p:nvSpPr>
          <p:cNvPr id="8" name="Content Placeholder 2">
            <a:extLst>
              <a:ext uri="{FF2B5EF4-FFF2-40B4-BE49-F238E27FC236}">
                <a16:creationId xmlns:a16="http://schemas.microsoft.com/office/drawing/2014/main" id="{991923C0-A346-45F7-425B-CDF60EA2F5D3}"/>
              </a:ext>
            </a:extLst>
          </p:cNvPr>
          <p:cNvSpPr txBox="1">
            <a:spLocks/>
          </p:cNvSpPr>
          <p:nvPr/>
        </p:nvSpPr>
        <p:spPr>
          <a:xfrm>
            <a:off x="4803987" y="4739632"/>
            <a:ext cx="2580639" cy="50931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3800" dirty="0"/>
              <a:t>INSIGHTS:</a:t>
            </a:r>
            <a:endParaRPr lang="en-US" sz="38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215041567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19BA9353-9ED5-41F2-F0A6-B8E7AEDCAD4F}"/>
              </a:ext>
            </a:extLst>
          </p:cNvPr>
          <p:cNvPicPr>
            <a:picLocks noChangeAspect="1"/>
          </p:cNvPicPr>
          <p:nvPr/>
        </p:nvPicPr>
        <p:blipFill>
          <a:blip r:embed="rId4"/>
          <a:srcRect l="25957" r="31765"/>
          <a:stretch/>
        </p:blipFill>
        <p:spPr>
          <a:xfrm>
            <a:off x="7552944" y="10"/>
            <a:ext cx="4639056" cy="6857990"/>
          </a:xfrm>
          <a:prstGeom prst="rect">
            <a:avLst/>
          </a:prstGeom>
        </p:spPr>
      </p:pic>
      <p:sp useBgFill="1">
        <p:nvSpPr>
          <p:cNvPr id="11" name="Rectangle 10">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485048" y="18255"/>
            <a:ext cx="70678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2926" y="5034553"/>
            <a:ext cx="6079791" cy="1686921"/>
          </a:xfrm>
          <a:prstGeom prst="rect">
            <a:avLst/>
          </a:prstGeom>
        </p:spPr>
        <p:txBody>
          <a:bodyPr vert="horz" lIns="91440" tIns="45720" rIns="91440" bIns="45720" rtlCol="0">
            <a:normAutofit fontScale="92500"/>
          </a:bodyPr>
          <a:lstStyle/>
          <a:p>
            <a:pPr>
              <a:spcBef>
                <a:spcPts val="1400"/>
              </a:spcBef>
            </a:pPr>
            <a:r>
              <a:rPr lang="en-US" dirty="0"/>
              <a:t>Since 2013 the success rate had a massive increase until 2018 which decreased a bit, but from 2019 onwards it continued to increase like never before.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23</a:t>
            </a:fld>
            <a:endParaRPr lang="en-US">
              <a:solidFill>
                <a:srgbClr val="FFFFFF"/>
              </a:solidFill>
            </a:endParaRPr>
          </a:p>
        </p:txBody>
      </p:sp>
      <p:pic>
        <p:nvPicPr>
          <p:cNvPr id="6" name="Imagen 5" descr="Gráfico&#10;&#10;Descripción generada automáticamente">
            <a:extLst>
              <a:ext uri="{FF2B5EF4-FFF2-40B4-BE49-F238E27FC236}">
                <a16:creationId xmlns:a16="http://schemas.microsoft.com/office/drawing/2014/main" id="{30E0D61E-84B4-50E9-5272-08903EE9CFFE}"/>
              </a:ext>
            </a:extLst>
          </p:cNvPr>
          <p:cNvPicPr>
            <a:picLocks noChangeAspect="1"/>
          </p:cNvPicPr>
          <p:nvPr/>
        </p:nvPicPr>
        <p:blipFill>
          <a:blip r:embed="rId5"/>
          <a:stretch>
            <a:fillRect/>
          </a:stretch>
        </p:blipFill>
        <p:spPr>
          <a:xfrm>
            <a:off x="1071372" y="1294826"/>
            <a:ext cx="5410200" cy="3390900"/>
          </a:xfrm>
          <a:prstGeom prst="rect">
            <a:avLst/>
          </a:prstGeom>
        </p:spPr>
      </p:pic>
    </p:spTree>
    <p:extLst>
      <p:ext uri="{BB962C8B-B14F-4D97-AF65-F5344CB8AC3E}">
        <p14:creationId xmlns:p14="http://schemas.microsoft.com/office/powerpoint/2010/main" val="70659448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4983480" y="280686"/>
            <a:ext cx="66511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83480" y="1825625"/>
            <a:ext cx="6487886" cy="975448"/>
          </a:xfrm>
          <a:prstGeom prst="rect">
            <a:avLst/>
          </a:prstGeom>
        </p:spPr>
        <p:txBody>
          <a:bodyPr vert="horz" lIns="91440" tIns="45720" rIns="91440" bIns="45720" rtlCol="0">
            <a:normAutofit/>
          </a:bodyPr>
          <a:lstStyle/>
          <a:p>
            <a:pPr>
              <a:spcBef>
                <a:spcPts val="1400"/>
              </a:spcBef>
            </a:pPr>
            <a:r>
              <a:rPr lang="en-US" dirty="0"/>
              <a:t>We can get the unique launch site names by using the DISTINCT keyword.</a:t>
            </a:r>
          </a:p>
        </p:txBody>
      </p:sp>
      <p:pic>
        <p:nvPicPr>
          <p:cNvPr id="7" name="Picture 6" descr="Lanzamiento de cohete">
            <a:extLst>
              <a:ext uri="{FF2B5EF4-FFF2-40B4-BE49-F238E27FC236}">
                <a16:creationId xmlns:a16="http://schemas.microsoft.com/office/drawing/2014/main" id="{3F716420-C3AA-6A07-BB85-667F43AB8CDE}"/>
              </a:ext>
            </a:extLst>
          </p:cNvPr>
          <p:cNvPicPr>
            <a:picLocks noChangeAspect="1"/>
          </p:cNvPicPr>
          <p:nvPr/>
        </p:nvPicPr>
        <p:blipFill>
          <a:blip r:embed="rId3"/>
          <a:srcRect l="28894" r="28894"/>
          <a:stretch/>
        </p:blipFill>
        <p:spPr>
          <a:xfrm>
            <a:off x="20" y="10"/>
            <a:ext cx="4343380"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pic>
        <p:nvPicPr>
          <p:cNvPr id="6" name="Imagen 5" descr="Texto&#10;&#10;Descripción generada automáticamente">
            <a:extLst>
              <a:ext uri="{FF2B5EF4-FFF2-40B4-BE49-F238E27FC236}">
                <a16:creationId xmlns:a16="http://schemas.microsoft.com/office/drawing/2014/main" id="{418E575B-59C2-B181-5C80-F8E8ED6245BE}"/>
              </a:ext>
            </a:extLst>
          </p:cNvPr>
          <p:cNvPicPr>
            <a:picLocks noChangeAspect="1"/>
          </p:cNvPicPr>
          <p:nvPr/>
        </p:nvPicPr>
        <p:blipFill>
          <a:blip r:embed="rId4"/>
          <a:stretch>
            <a:fillRect/>
          </a:stretch>
        </p:blipFill>
        <p:spPr>
          <a:xfrm>
            <a:off x="5312393" y="2801073"/>
            <a:ext cx="5343589" cy="3462957"/>
          </a:xfrm>
          <a:prstGeom prst="rect">
            <a:avLst/>
          </a:prstGeom>
        </p:spPr>
      </p:pic>
    </p:spTree>
    <p:extLst>
      <p:ext uri="{BB962C8B-B14F-4D97-AF65-F5344CB8AC3E}">
        <p14:creationId xmlns:p14="http://schemas.microsoft.com/office/powerpoint/2010/main" val="272785097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1893288" y="272844"/>
            <a:ext cx="8537502" cy="13951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solidFill>
                <a:latin typeface="Abadi"/>
              </a:rPr>
              <a:t>Launch Site Names Begin with 'CCA'</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84626" y="1364694"/>
            <a:ext cx="6686695" cy="1508717"/>
          </a:xfrm>
          <a:prstGeom prst="rect">
            <a:avLst/>
          </a:prstGeom>
        </p:spPr>
        <p:txBody>
          <a:bodyPr vert="horz" lIns="91440" tIns="45720" rIns="91440" bIns="45720" rtlCol="0" anchor="ctr">
            <a:normAutofit/>
          </a:bodyPr>
          <a:lstStyle/>
          <a:p>
            <a:pPr>
              <a:spcBef>
                <a:spcPts val="1400"/>
              </a:spcBef>
            </a:pPr>
            <a:r>
              <a:rPr lang="en-US" sz="2600" dirty="0"/>
              <a:t>We can get 5 launch sites starting with the string 'CCA' by using the keyword ''LIMIT''.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599" y="6356350"/>
            <a:ext cx="32596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25</a:t>
            </a:fld>
            <a:endParaRPr lang="en-US" dirty="0"/>
          </a:p>
        </p:txBody>
      </p:sp>
      <p:pic>
        <p:nvPicPr>
          <p:cNvPr id="7" name="Imagen 6">
            <a:extLst>
              <a:ext uri="{FF2B5EF4-FFF2-40B4-BE49-F238E27FC236}">
                <a16:creationId xmlns:a16="http://schemas.microsoft.com/office/drawing/2014/main" id="{32BEC520-9657-B960-7EA6-D5546DA84822}"/>
              </a:ext>
            </a:extLst>
          </p:cNvPr>
          <p:cNvPicPr>
            <a:picLocks noChangeAspect="1"/>
          </p:cNvPicPr>
          <p:nvPr/>
        </p:nvPicPr>
        <p:blipFill>
          <a:blip r:embed="rId3"/>
          <a:srcRect/>
          <a:stretch/>
        </p:blipFill>
        <p:spPr>
          <a:xfrm>
            <a:off x="1489169" y="2759834"/>
            <a:ext cx="8877608" cy="3053671"/>
          </a:xfrm>
          <a:prstGeom prst="rect">
            <a:avLst/>
          </a:prstGeom>
        </p:spPr>
      </p:pic>
    </p:spTree>
    <p:extLst>
      <p:ext uri="{BB962C8B-B14F-4D97-AF65-F5344CB8AC3E}">
        <p14:creationId xmlns:p14="http://schemas.microsoft.com/office/powerpoint/2010/main" val="150235639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Rocket launch">
            <a:extLst>
              <a:ext uri="{FF2B5EF4-FFF2-40B4-BE49-F238E27FC236}">
                <a16:creationId xmlns:a16="http://schemas.microsoft.com/office/drawing/2014/main" id="{713AFA51-9FA0-F49E-0A9C-C44DC2A77A80}"/>
              </a:ext>
            </a:extLst>
          </p:cNvPr>
          <p:cNvPicPr>
            <a:picLocks noChangeAspect="1"/>
          </p:cNvPicPr>
          <p:nvPr/>
        </p:nvPicPr>
        <p:blipFill>
          <a:blip r:embed="rId4"/>
          <a:srcRect l="34026" r="6640" b="-1"/>
          <a:stretch/>
        </p:blipFill>
        <p:spPr>
          <a:xfrm>
            <a:off x="6096000" y="10"/>
            <a:ext cx="6096000" cy="6857990"/>
          </a:xfrm>
          <a:prstGeom prst="rect">
            <a:avLst/>
          </a:prstGeom>
        </p:spPr>
      </p:pic>
      <p:sp useBgFill="1">
        <p:nvSpPr>
          <p:cNvPr id="11" name="Rectangle 10">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365125"/>
            <a:ext cx="48546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26</a:t>
            </a:fld>
            <a:endParaRPr lang="en-US">
              <a:solidFill>
                <a:srgbClr val="FFFFFF"/>
              </a:solidFill>
            </a:endParaRPr>
          </a:p>
        </p:txBody>
      </p:sp>
      <p:sp>
        <p:nvSpPr>
          <p:cNvPr id="2" name="Content Placeholder 4">
            <a:extLst>
              <a:ext uri="{FF2B5EF4-FFF2-40B4-BE49-F238E27FC236}">
                <a16:creationId xmlns:a16="http://schemas.microsoft.com/office/drawing/2014/main" id="{D8D7BCB0-B55F-3FD9-07CD-C7A07836F2E5}"/>
              </a:ext>
            </a:extLst>
          </p:cNvPr>
          <p:cNvSpPr txBox="1">
            <a:spLocks/>
          </p:cNvSpPr>
          <p:nvPr/>
        </p:nvSpPr>
        <p:spPr>
          <a:xfrm>
            <a:off x="446427" y="1852735"/>
            <a:ext cx="5540355"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t>We can get the total payload mass (45596 Kg) by using the </a:t>
            </a:r>
            <a:r>
              <a:rPr lang="en-US" sz="2800" dirty="0"/>
              <a:t>''</a:t>
            </a:r>
            <a:r>
              <a:rPr lang="en-US" dirty="0"/>
              <a:t>SUM</a:t>
            </a:r>
            <a:r>
              <a:rPr lang="en-US" sz="2800" dirty="0"/>
              <a:t>''</a:t>
            </a:r>
            <a:r>
              <a:rPr lang="en-US" dirty="0"/>
              <a:t> keyword.</a:t>
            </a:r>
          </a:p>
        </p:txBody>
      </p:sp>
      <p:pic>
        <p:nvPicPr>
          <p:cNvPr id="8" name="Imagen 7" descr="Texto&#10;&#10;Descripción generada automáticamente">
            <a:extLst>
              <a:ext uri="{FF2B5EF4-FFF2-40B4-BE49-F238E27FC236}">
                <a16:creationId xmlns:a16="http://schemas.microsoft.com/office/drawing/2014/main" id="{052FBCF4-5D96-173F-A9B7-3018E7D7A110}"/>
              </a:ext>
            </a:extLst>
          </p:cNvPr>
          <p:cNvPicPr>
            <a:picLocks noChangeAspect="1"/>
          </p:cNvPicPr>
          <p:nvPr/>
        </p:nvPicPr>
        <p:blipFill>
          <a:blip r:embed="rId5"/>
          <a:stretch>
            <a:fillRect/>
          </a:stretch>
        </p:blipFill>
        <p:spPr>
          <a:xfrm>
            <a:off x="348560" y="3162855"/>
            <a:ext cx="5638222" cy="1914668"/>
          </a:xfrm>
          <a:prstGeom prst="rect">
            <a:avLst/>
          </a:prstGeom>
        </p:spPr>
      </p:pic>
    </p:spTree>
    <p:extLst>
      <p:ext uri="{BB962C8B-B14F-4D97-AF65-F5344CB8AC3E}">
        <p14:creationId xmlns:p14="http://schemas.microsoft.com/office/powerpoint/2010/main" val="40100147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Half-moon">
            <a:extLst>
              <a:ext uri="{FF2B5EF4-FFF2-40B4-BE49-F238E27FC236}">
                <a16:creationId xmlns:a16="http://schemas.microsoft.com/office/drawing/2014/main" id="{CBB9DF70-DA62-9229-9582-22CFC34A5401}"/>
              </a:ext>
            </a:extLst>
          </p:cNvPr>
          <p:cNvPicPr>
            <a:picLocks noChangeAspect="1"/>
          </p:cNvPicPr>
          <p:nvPr/>
        </p:nvPicPr>
        <p:blipFill>
          <a:blip r:embed="rId4"/>
          <a:srcRect l="19993" r="33671" b="-1"/>
          <a:stretch/>
        </p:blipFill>
        <p:spPr>
          <a:xfrm>
            <a:off x="7552944" y="10"/>
            <a:ext cx="4639056" cy="6857990"/>
          </a:xfrm>
          <a:prstGeom prst="rect">
            <a:avLst/>
          </a:prstGeom>
        </p:spPr>
      </p:pic>
      <p:sp useBgFill="1">
        <p:nvSpPr>
          <p:cNvPr id="11" name="Rectangle 10">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273695" y="336711"/>
            <a:ext cx="77723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000" y="1825625"/>
            <a:ext cx="6079791" cy="1325563"/>
          </a:xfrm>
          <a:prstGeom prst="rect">
            <a:avLst/>
          </a:prstGeom>
        </p:spPr>
        <p:txBody>
          <a:bodyPr vert="horz" lIns="91440" tIns="45720" rIns="91440" bIns="45720" rtlCol="0">
            <a:normAutofit fontScale="92500"/>
          </a:bodyPr>
          <a:lstStyle/>
          <a:p>
            <a:pPr>
              <a:spcBef>
                <a:spcPts val="1400"/>
              </a:spcBef>
            </a:pPr>
            <a:r>
              <a:rPr lang="en-US" dirty="0"/>
              <a:t>We can get the average payload mass carried by booster version F9 v1.1  (2928.4 Kg) by using the </a:t>
            </a:r>
            <a:r>
              <a:rPr lang="en-US" sz="2800" dirty="0"/>
              <a:t>''</a:t>
            </a:r>
            <a:r>
              <a:rPr lang="en-US" dirty="0"/>
              <a:t>AVG</a:t>
            </a:r>
            <a:r>
              <a:rPr lang="en-US" sz="2800" dirty="0"/>
              <a:t>''</a:t>
            </a:r>
            <a:r>
              <a:rPr lang="en-US" dirty="0"/>
              <a:t> keyword.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solidFill>
                  <a:srgbClr val="FFFFFF"/>
                </a:solidFill>
              </a:rPr>
              <a:pPr>
                <a:spcAft>
                  <a:spcPts val="600"/>
                </a:spcAft>
              </a:pPr>
              <a:t>27</a:t>
            </a:fld>
            <a:endParaRPr lang="en-US">
              <a:solidFill>
                <a:srgbClr val="FFFFFF"/>
              </a:solidFill>
            </a:endParaRPr>
          </a:p>
        </p:txBody>
      </p:sp>
      <p:pic>
        <p:nvPicPr>
          <p:cNvPr id="6" name="Imagen 5" descr="Texto&#10;&#10;Descripción generada automáticamente">
            <a:extLst>
              <a:ext uri="{FF2B5EF4-FFF2-40B4-BE49-F238E27FC236}">
                <a16:creationId xmlns:a16="http://schemas.microsoft.com/office/drawing/2014/main" id="{83E632F3-23E8-CF20-7846-A33CD35B98CC}"/>
              </a:ext>
            </a:extLst>
          </p:cNvPr>
          <p:cNvPicPr>
            <a:picLocks noChangeAspect="1"/>
          </p:cNvPicPr>
          <p:nvPr/>
        </p:nvPicPr>
        <p:blipFill>
          <a:blip r:embed="rId5"/>
          <a:stretch>
            <a:fillRect/>
          </a:stretch>
        </p:blipFill>
        <p:spPr>
          <a:xfrm>
            <a:off x="343108" y="3269194"/>
            <a:ext cx="7033260" cy="1196340"/>
          </a:xfrm>
          <a:prstGeom prst="rect">
            <a:avLst/>
          </a:prstGeom>
        </p:spPr>
      </p:pic>
    </p:spTree>
    <p:extLst>
      <p:ext uri="{BB962C8B-B14F-4D97-AF65-F5344CB8AC3E}">
        <p14:creationId xmlns:p14="http://schemas.microsoft.com/office/powerpoint/2010/main" val="273556052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3E3EAB-4F41-7F9E-6FA1-24E306637F63}"/>
              </a:ext>
            </a:extLst>
          </p:cNvPr>
          <p:cNvPicPr>
            <a:picLocks noChangeAspect="1"/>
          </p:cNvPicPr>
          <p:nvPr/>
        </p:nvPicPr>
        <p:blipFill>
          <a:blip r:embed="rId3">
            <a:alphaModFix amt="12000"/>
            <a:grayscl/>
          </a:blip>
          <a:srcRect t="28572" b="22718"/>
          <a:stretch/>
        </p:blipFill>
        <p:spPr>
          <a:xfrm>
            <a:off x="20" y="1"/>
            <a:ext cx="12191980" cy="5938683"/>
          </a:xfrm>
          <a:prstGeom prst="rect">
            <a:avLst/>
          </a:prstGeom>
          <a:effectLst>
            <a:reflection blurRad="38100" stA="55000" endPos="15000" dir="5400000" sy="-100000" algn="bl" rotWithShape="0"/>
          </a:effectLst>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000" y="1825625"/>
            <a:ext cx="10233800" cy="2480157"/>
          </a:xfrm>
          <a:prstGeom prst="rect">
            <a:avLst/>
          </a:prstGeom>
        </p:spPr>
        <p:txBody>
          <a:bodyPr vert="horz" lIns="91440" tIns="45720" rIns="91440" bIns="45720" rtlCol="0">
            <a:normAutofit/>
          </a:bodyPr>
          <a:lstStyle/>
          <a:p>
            <a:pPr>
              <a:spcBef>
                <a:spcPts val="1400"/>
              </a:spcBef>
            </a:pPr>
            <a:r>
              <a:rPr lang="en-US" dirty="0"/>
              <a:t>We can get the first successful ground landing date (2015-12-22) by using the </a:t>
            </a:r>
            <a:r>
              <a:rPr lang="en-US" sz="2800" dirty="0"/>
              <a:t>''MIN''</a:t>
            </a:r>
            <a:r>
              <a:rPr lang="en-US" dirty="0"/>
              <a:t> keyword because the first date can be considered the minimum date.</a:t>
            </a:r>
          </a:p>
          <a:p>
            <a:pPr>
              <a:spcBef>
                <a:spcPts val="1400"/>
              </a:spcBef>
            </a:pPr>
            <a:endParaRPr lang="en-US"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28</a:t>
            </a:fld>
            <a:endParaRPr lang="en-US"/>
          </a:p>
        </p:txBody>
      </p:sp>
      <p:pic>
        <p:nvPicPr>
          <p:cNvPr id="6" name="Imagen 5" descr="Texto&#10;&#10;Descripción generada automáticamente">
            <a:extLst>
              <a:ext uri="{FF2B5EF4-FFF2-40B4-BE49-F238E27FC236}">
                <a16:creationId xmlns:a16="http://schemas.microsoft.com/office/drawing/2014/main" id="{542E97B9-7619-66EC-4726-3DE4EF124931}"/>
              </a:ext>
            </a:extLst>
          </p:cNvPr>
          <p:cNvPicPr>
            <a:picLocks noChangeAspect="1"/>
          </p:cNvPicPr>
          <p:nvPr/>
        </p:nvPicPr>
        <p:blipFill>
          <a:blip r:embed="rId4"/>
          <a:stretch>
            <a:fillRect/>
          </a:stretch>
        </p:blipFill>
        <p:spPr>
          <a:xfrm>
            <a:off x="1298293" y="3274537"/>
            <a:ext cx="8601701" cy="2480157"/>
          </a:xfrm>
          <a:prstGeom prst="rect">
            <a:avLst/>
          </a:prstGeom>
        </p:spPr>
      </p:pic>
    </p:spTree>
    <p:extLst>
      <p:ext uri="{BB962C8B-B14F-4D97-AF65-F5344CB8AC3E}">
        <p14:creationId xmlns:p14="http://schemas.microsoft.com/office/powerpoint/2010/main" val="143467992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66620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3149" y="1721923"/>
            <a:ext cx="5442845" cy="1184995"/>
          </a:xfrm>
          <a:prstGeom prst="rect">
            <a:avLst/>
          </a:prstGeom>
        </p:spPr>
        <p:txBody>
          <a:bodyPr vert="horz" lIns="91440" tIns="45720" rIns="91440" bIns="45720" rtlCol="0">
            <a:normAutofit fontScale="85000" lnSpcReduction="20000"/>
          </a:bodyPr>
          <a:lstStyle/>
          <a:p>
            <a:pPr>
              <a:spcBef>
                <a:spcPts val="1400"/>
              </a:spcBef>
            </a:pPr>
            <a:r>
              <a:rPr lang="en-US" dirty="0"/>
              <a:t>We can get the </a:t>
            </a: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s</a:t>
            </a:r>
            <a:r>
              <a:rPr lang="en-US" sz="28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uccessful drone ship landing with payload between 4000 and 6000 </a:t>
            </a:r>
            <a:r>
              <a:rPr lang="en-US" dirty="0"/>
              <a:t>(2015-12-22) by setting as the landing outcome </a:t>
            </a:r>
            <a:r>
              <a:rPr lang="en-US" sz="2800" dirty="0"/>
              <a:t>''</a:t>
            </a:r>
            <a:r>
              <a:rPr lang="en-US" dirty="0"/>
              <a:t>Success (drone ship)</a:t>
            </a:r>
            <a:r>
              <a:rPr lang="en-US" sz="2800" dirty="0"/>
              <a:t>''</a:t>
            </a:r>
            <a:endParaRPr lang="en-US" dirty="0"/>
          </a:p>
        </p:txBody>
      </p:sp>
      <p:pic>
        <p:nvPicPr>
          <p:cNvPr id="10" name="Picture 9" descr="Aeroplanes on a road">
            <a:extLst>
              <a:ext uri="{FF2B5EF4-FFF2-40B4-BE49-F238E27FC236}">
                <a16:creationId xmlns:a16="http://schemas.microsoft.com/office/drawing/2014/main" id="{8C1BB0BD-FF98-86EA-6A51-E2FC46B75314}"/>
              </a:ext>
            </a:extLst>
          </p:cNvPr>
          <p:cNvPicPr>
            <a:picLocks noChangeAspect="1"/>
          </p:cNvPicPr>
          <p:nvPr/>
        </p:nvPicPr>
        <p:blipFill>
          <a:blip r:embed="rId3"/>
          <a:srcRect l="32238" r="25803" b="-1"/>
          <a:stretch/>
        </p:blipFill>
        <p:spPr>
          <a:xfrm>
            <a:off x="7848600" y="10"/>
            <a:ext cx="4343400"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29</a:t>
            </a:fld>
            <a:endParaRPr lang="en-US"/>
          </a:p>
        </p:txBody>
      </p:sp>
      <p:pic>
        <p:nvPicPr>
          <p:cNvPr id="3" name="Imagen 2" descr="Texto&#10;&#10;Descripción generada automáticamente">
            <a:extLst>
              <a:ext uri="{FF2B5EF4-FFF2-40B4-BE49-F238E27FC236}">
                <a16:creationId xmlns:a16="http://schemas.microsoft.com/office/drawing/2014/main" id="{7588689E-6A9A-698A-2A36-8C1289192024}"/>
              </a:ext>
            </a:extLst>
          </p:cNvPr>
          <p:cNvPicPr>
            <a:picLocks noChangeAspect="1"/>
          </p:cNvPicPr>
          <p:nvPr/>
        </p:nvPicPr>
        <p:blipFill>
          <a:blip r:embed="rId4"/>
          <a:stretch>
            <a:fillRect/>
          </a:stretch>
        </p:blipFill>
        <p:spPr>
          <a:xfrm>
            <a:off x="569211" y="2959513"/>
            <a:ext cx="6792287" cy="3533362"/>
          </a:xfrm>
          <a:prstGeom prst="rect">
            <a:avLst/>
          </a:prstGeom>
        </p:spPr>
      </p:pic>
    </p:spTree>
    <p:extLst>
      <p:ext uri="{BB962C8B-B14F-4D97-AF65-F5344CB8AC3E}">
        <p14:creationId xmlns:p14="http://schemas.microsoft.com/office/powerpoint/2010/main" val="63939953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cap="all"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Executive Summary</a:t>
            </a:r>
          </a:p>
        </p:txBody>
      </p:sp>
      <p:sp>
        <p:nvSpPr>
          <p:cNvPr id="26"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Financial graphs on a dark display">
            <a:extLst>
              <a:ext uri="{FF2B5EF4-FFF2-40B4-BE49-F238E27FC236}">
                <a16:creationId xmlns:a16="http://schemas.microsoft.com/office/drawing/2014/main" id="{4FE05492-52B6-8A8C-D118-76659F387E1D}"/>
              </a:ext>
            </a:extLst>
          </p:cNvPr>
          <p:cNvPicPr>
            <a:picLocks noChangeAspect="1"/>
          </p:cNvPicPr>
          <p:nvPr/>
        </p:nvPicPr>
        <p:blipFill>
          <a:blip r:embed="rId4"/>
          <a:srcRect l="8452" r="11173" b="-2"/>
          <a:stretch/>
        </p:blipFill>
        <p:spPr>
          <a:xfrm>
            <a:off x="1131172" y="2268111"/>
            <a:ext cx="4187222" cy="3256059"/>
          </a:xfrm>
          <a:prstGeom prst="rect">
            <a:avLst/>
          </a:pr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94786" y="1528522"/>
            <a:ext cx="6096000" cy="55132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Clr>
                <a:schemeClr val="bg2">
                  <a:lumMod val="40000"/>
                  <a:lumOff val="60000"/>
                </a:schemeClr>
              </a:buClr>
              <a:buSzPct val="125000"/>
              <a:buFont typeface="Arial" panose="020B0604020202020204" pitchFamily="34" charset="0"/>
              <a:buChar char="•"/>
            </a:pPr>
            <a:r>
              <a:rPr lang="en-US" sz="22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Summary of methodologies</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Data Collection API</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Data Collection with Web Scraping</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Data Wrangling</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EDA with SQL</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EDA with Visualization</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Interactive Visual Analytics with Folium</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Machine Learning Prediction</a:t>
            </a:r>
          </a:p>
          <a:p>
            <a:pPr marL="228600" lvl="1" indent="0">
              <a:spcBef>
                <a:spcPts val="1000"/>
              </a:spcBef>
              <a:buClr>
                <a:schemeClr val="bg2">
                  <a:lumMod val="40000"/>
                  <a:lumOff val="60000"/>
                </a:schemeClr>
              </a:buClr>
              <a:buSzPct val="125000"/>
              <a:buNone/>
            </a:pPr>
            <a:endParaRPr lang="en-US" sz="20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a:buClr>
                <a:schemeClr val="bg2">
                  <a:lumMod val="40000"/>
                  <a:lumOff val="60000"/>
                </a:schemeClr>
              </a:buClr>
              <a:buSzPct val="125000"/>
              <a:buFont typeface="Arial" panose="020B0604020202020204" pitchFamily="34" charset="0"/>
              <a:buChar char="•"/>
            </a:pPr>
            <a:r>
              <a:rPr lang="en-US" sz="22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Summary of all results</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Exploratory Data Analysis result</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Interactive analytics in screenshots</a:t>
            </a:r>
          </a:p>
          <a:p>
            <a:pPr lvl="1" indent="-457200">
              <a:spcBef>
                <a:spcPts val="1000"/>
              </a:spcBef>
              <a:buClr>
                <a:schemeClr val="bg2">
                  <a:lumMod val="40000"/>
                  <a:lumOff val="60000"/>
                </a:schemeClr>
              </a:buClr>
              <a:buSzPct val="125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Predictive Analytics result</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mtClean="0"/>
              <a:pPr>
                <a:spcAft>
                  <a:spcPts val="600"/>
                </a:spcAft>
                <a:defRPr/>
              </a:pPr>
              <a:t>3</a:t>
            </a:fld>
            <a:endParaRPr lang="en-US" dirty="0"/>
          </a:p>
        </p:txBody>
      </p:sp>
    </p:spTree>
    <p:extLst>
      <p:ext uri="{BB962C8B-B14F-4D97-AF65-F5344CB8AC3E}">
        <p14:creationId xmlns:p14="http://schemas.microsoft.com/office/powerpoint/2010/main" val="198022143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66620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000" y="1825625"/>
            <a:ext cx="6184314" cy="1325563"/>
          </a:xfrm>
          <a:prstGeom prst="rect">
            <a:avLst/>
          </a:prstGeom>
        </p:spPr>
        <p:txBody>
          <a:bodyPr vert="horz" lIns="91440" tIns="45720" rIns="91440" bIns="45720" rtlCol="0">
            <a:normAutofit/>
          </a:bodyPr>
          <a:lstStyle/>
          <a:p>
            <a:pPr>
              <a:spcBef>
                <a:spcPts val="1400"/>
              </a:spcBef>
            </a:pPr>
            <a:r>
              <a:rPr lang="en-US" dirty="0"/>
              <a:t>We can get the total of </a:t>
            </a:r>
            <a:r>
              <a:rPr lang="en-US"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s</a:t>
            </a:r>
            <a:r>
              <a:rPr lang="en-US" sz="28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uccessful and failure mission outcomes </a:t>
            </a:r>
            <a:r>
              <a:rPr lang="en-US" dirty="0"/>
              <a:t>by using the </a:t>
            </a:r>
            <a:r>
              <a:rPr lang="en-US" sz="2800" dirty="0"/>
              <a:t>''COUNT'' keyword.</a:t>
            </a:r>
            <a:endParaRPr lang="en-US" dirty="0"/>
          </a:p>
        </p:txBody>
      </p:sp>
      <p:pic>
        <p:nvPicPr>
          <p:cNvPr id="7" name="Picture 6" descr="Angled shot of pen on a graph">
            <a:extLst>
              <a:ext uri="{FF2B5EF4-FFF2-40B4-BE49-F238E27FC236}">
                <a16:creationId xmlns:a16="http://schemas.microsoft.com/office/drawing/2014/main" id="{CCA01B69-7A53-E16A-89CA-388307628F19}"/>
              </a:ext>
            </a:extLst>
          </p:cNvPr>
          <p:cNvPicPr>
            <a:picLocks noChangeAspect="1"/>
          </p:cNvPicPr>
          <p:nvPr/>
        </p:nvPicPr>
        <p:blipFill>
          <a:blip r:embed="rId4"/>
          <a:srcRect l="10129" r="47595" b="-1"/>
          <a:stretch/>
        </p:blipFill>
        <p:spPr>
          <a:xfrm>
            <a:off x="7848600" y="10"/>
            <a:ext cx="4343400"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30</a:t>
            </a:fld>
            <a:endParaRPr lang="en-US"/>
          </a:p>
        </p:txBody>
      </p:sp>
      <p:pic>
        <p:nvPicPr>
          <p:cNvPr id="6" name="Imagen 5" descr="Interfaz de usuario gráfica, Texto&#10;&#10;Descripción generada automáticamente">
            <a:extLst>
              <a:ext uri="{FF2B5EF4-FFF2-40B4-BE49-F238E27FC236}">
                <a16:creationId xmlns:a16="http://schemas.microsoft.com/office/drawing/2014/main" id="{6C96C081-1622-5EB5-F5AF-5504FA929EE7}"/>
              </a:ext>
            </a:extLst>
          </p:cNvPr>
          <p:cNvPicPr>
            <a:picLocks noChangeAspect="1"/>
          </p:cNvPicPr>
          <p:nvPr/>
        </p:nvPicPr>
        <p:blipFill>
          <a:blip r:embed="rId5"/>
          <a:stretch>
            <a:fillRect/>
          </a:stretch>
        </p:blipFill>
        <p:spPr>
          <a:xfrm>
            <a:off x="770811" y="3151188"/>
            <a:ext cx="6533503" cy="3530298"/>
          </a:xfrm>
          <a:prstGeom prst="rect">
            <a:avLst/>
          </a:prstGeom>
        </p:spPr>
      </p:pic>
    </p:spTree>
    <p:extLst>
      <p:ext uri="{BB962C8B-B14F-4D97-AF65-F5344CB8AC3E}">
        <p14:creationId xmlns:p14="http://schemas.microsoft.com/office/powerpoint/2010/main" val="17569726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Rocket launch">
            <a:extLst>
              <a:ext uri="{FF2B5EF4-FFF2-40B4-BE49-F238E27FC236}">
                <a16:creationId xmlns:a16="http://schemas.microsoft.com/office/drawing/2014/main" id="{6B6F5546-F3CB-50B6-7A0C-99D6EED9189A}"/>
              </a:ext>
            </a:extLst>
          </p:cNvPr>
          <p:cNvPicPr>
            <a:picLocks noChangeAspect="1"/>
          </p:cNvPicPr>
          <p:nvPr/>
        </p:nvPicPr>
        <p:blipFill>
          <a:blip r:embed="rId4">
            <a:alphaModFix amt="12000"/>
            <a:grayscl/>
          </a:blip>
          <a:srcRect t="27027"/>
          <a:stretch/>
        </p:blipFill>
        <p:spPr>
          <a:xfrm>
            <a:off x="0" y="1"/>
            <a:ext cx="12191980" cy="5938683"/>
          </a:xfrm>
          <a:prstGeom prst="rect">
            <a:avLst/>
          </a:prstGeom>
          <a:effectLst>
            <a:reflection blurRad="38100" stA="55000" endPos="15000" dir="5400000" sy="-100000" algn="bl" rotWithShape="0"/>
          </a:effectLst>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1104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08765" y="1342381"/>
            <a:ext cx="7757782" cy="1426861"/>
          </a:xfrm>
          <a:prstGeom prst="rect">
            <a:avLst/>
          </a:prstGeom>
        </p:spPr>
        <p:txBody>
          <a:bodyPr vert="horz" lIns="91440" tIns="45720" rIns="91440" bIns="45720" rtlCol="0">
            <a:normAutofit/>
          </a:bodyPr>
          <a:lstStyle/>
          <a:p>
            <a:pPr>
              <a:spcBef>
                <a:spcPts val="1400"/>
              </a:spcBef>
            </a:pPr>
            <a:r>
              <a:rPr lang="en-US" dirty="0"/>
              <a:t>We can get the boosters carried maximum payload (15600 Kg) by using the </a:t>
            </a:r>
            <a:r>
              <a:rPr lang="en-US" sz="2800" dirty="0"/>
              <a:t>''MAX'' keyword.</a:t>
            </a:r>
            <a:endParaRPr lang="en-US"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31</a:t>
            </a:fld>
            <a:endParaRPr lang="en-US"/>
          </a:p>
        </p:txBody>
      </p:sp>
      <p:pic>
        <p:nvPicPr>
          <p:cNvPr id="9" name="Imagen 8" descr="Texto&#10;&#10;Descripción generada automáticamente">
            <a:extLst>
              <a:ext uri="{FF2B5EF4-FFF2-40B4-BE49-F238E27FC236}">
                <a16:creationId xmlns:a16="http://schemas.microsoft.com/office/drawing/2014/main" id="{8148A0A1-980E-E44F-FE55-DCD6F561AF5D}"/>
              </a:ext>
            </a:extLst>
          </p:cNvPr>
          <p:cNvPicPr>
            <a:picLocks noChangeAspect="1"/>
          </p:cNvPicPr>
          <p:nvPr/>
        </p:nvPicPr>
        <p:blipFill>
          <a:blip r:embed="rId5"/>
          <a:stretch>
            <a:fillRect/>
          </a:stretch>
        </p:blipFill>
        <p:spPr>
          <a:xfrm>
            <a:off x="3388296" y="2263291"/>
            <a:ext cx="4998720" cy="4495800"/>
          </a:xfrm>
          <a:prstGeom prst="rect">
            <a:avLst/>
          </a:prstGeom>
        </p:spPr>
      </p:pic>
    </p:spTree>
    <p:extLst>
      <p:ext uri="{BB962C8B-B14F-4D97-AF65-F5344CB8AC3E}">
        <p14:creationId xmlns:p14="http://schemas.microsoft.com/office/powerpoint/2010/main" val="356664639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365125"/>
            <a:ext cx="66620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0000" y="1825624"/>
            <a:ext cx="6184314" cy="1496309"/>
          </a:xfrm>
          <a:prstGeom prst="rect">
            <a:avLst/>
          </a:prstGeom>
        </p:spPr>
        <p:txBody>
          <a:bodyPr vert="horz" lIns="91440" tIns="45720" rIns="91440" bIns="45720" rtlCol="0">
            <a:normAutofit fontScale="92500" lnSpcReduction="10000"/>
          </a:bodyPr>
          <a:lstStyle/>
          <a:p>
            <a:pPr>
              <a:spcBef>
                <a:spcPts val="1400"/>
              </a:spcBef>
            </a:pPr>
            <a:r>
              <a:rPr lang="en-US" dirty="0"/>
              <a:t>We can get the 2015 launch records  by using the </a:t>
            </a:r>
            <a:r>
              <a:rPr lang="en-US" sz="2800" dirty="0"/>
              <a:t>''</a:t>
            </a:r>
            <a:r>
              <a:rPr lang="en-US" dirty="0"/>
              <a:t>SUBSTR</a:t>
            </a:r>
            <a:r>
              <a:rPr lang="en-US" sz="2800" dirty="0"/>
              <a:t>'' keyword and in the ''WHERE‘’ function setting the year value to ''2015''.</a:t>
            </a:r>
            <a:endParaRPr lang="en-US" dirty="0"/>
          </a:p>
        </p:txBody>
      </p:sp>
      <p:pic>
        <p:nvPicPr>
          <p:cNvPr id="7" name="Picture 6" descr="A 3D pattern of ring shapes connected by lines">
            <a:extLst>
              <a:ext uri="{FF2B5EF4-FFF2-40B4-BE49-F238E27FC236}">
                <a16:creationId xmlns:a16="http://schemas.microsoft.com/office/drawing/2014/main" id="{0B9242B7-B19C-A088-0D99-26F869DDC0D9}"/>
              </a:ext>
            </a:extLst>
          </p:cNvPr>
          <p:cNvPicPr>
            <a:picLocks noChangeAspect="1"/>
          </p:cNvPicPr>
          <p:nvPr/>
        </p:nvPicPr>
        <p:blipFill>
          <a:blip r:embed="rId3"/>
          <a:srcRect l="15826" r="48549"/>
          <a:stretch/>
        </p:blipFill>
        <p:spPr>
          <a:xfrm>
            <a:off x="7848600" y="10"/>
            <a:ext cx="4343400"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32</a:t>
            </a:fld>
            <a:endParaRPr lang="en-US"/>
          </a:p>
        </p:txBody>
      </p:sp>
      <p:pic>
        <p:nvPicPr>
          <p:cNvPr id="6" name="Imagen 5" descr="Texto&#10;&#10;Descripción generada automáticamente">
            <a:extLst>
              <a:ext uri="{FF2B5EF4-FFF2-40B4-BE49-F238E27FC236}">
                <a16:creationId xmlns:a16="http://schemas.microsoft.com/office/drawing/2014/main" id="{AAD3E976-BAD5-187F-00C4-E1E7EC984E3D}"/>
              </a:ext>
            </a:extLst>
          </p:cNvPr>
          <p:cNvPicPr>
            <a:picLocks noChangeAspect="1"/>
          </p:cNvPicPr>
          <p:nvPr/>
        </p:nvPicPr>
        <p:blipFill>
          <a:blip r:embed="rId4"/>
          <a:stretch>
            <a:fillRect/>
          </a:stretch>
        </p:blipFill>
        <p:spPr>
          <a:xfrm>
            <a:off x="569570" y="3375849"/>
            <a:ext cx="6826601" cy="2083443"/>
          </a:xfrm>
          <a:prstGeom prst="rect">
            <a:avLst/>
          </a:prstGeom>
        </p:spPr>
      </p:pic>
    </p:spTree>
    <p:extLst>
      <p:ext uri="{BB962C8B-B14F-4D97-AF65-F5344CB8AC3E}">
        <p14:creationId xmlns:p14="http://schemas.microsoft.com/office/powerpoint/2010/main" val="139843913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4748928" y="98907"/>
            <a:ext cx="66511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83480" y="1466810"/>
            <a:ext cx="6209239" cy="1314450"/>
          </a:xfrm>
          <a:prstGeom prst="rect">
            <a:avLst/>
          </a:prstGeom>
        </p:spPr>
        <p:txBody>
          <a:bodyPr vert="horz" lIns="91440" tIns="45720" rIns="91440" bIns="45720" rtlCol="0">
            <a:normAutofit fontScale="92500" lnSpcReduction="20000"/>
          </a:bodyPr>
          <a:lstStyle/>
          <a:p>
            <a:pPr>
              <a:spcBef>
                <a:spcPts val="1400"/>
              </a:spcBef>
            </a:pPr>
            <a:r>
              <a:rPr lang="en-US" dirty="0"/>
              <a:t>We can order the value in descending order by using the </a:t>
            </a:r>
            <a:r>
              <a:rPr lang="en-US" sz="2800" dirty="0"/>
              <a:t>''</a:t>
            </a:r>
            <a:r>
              <a:rPr lang="en-US" dirty="0"/>
              <a:t>DESC</a:t>
            </a:r>
            <a:r>
              <a:rPr lang="en-US" sz="2800" dirty="0"/>
              <a:t>‘’</a:t>
            </a:r>
            <a:r>
              <a:rPr lang="en-US" dirty="0"/>
              <a:t> keyword and display its count by using the </a:t>
            </a:r>
            <a:r>
              <a:rPr lang="en-US" sz="2800" dirty="0"/>
              <a:t>''COUNT‘’ keyword.</a:t>
            </a:r>
            <a:r>
              <a:rPr lang="en-US" dirty="0"/>
              <a:t> </a:t>
            </a:r>
          </a:p>
        </p:txBody>
      </p:sp>
      <p:pic>
        <p:nvPicPr>
          <p:cNvPr id="7" name="Picture 6">
            <a:extLst>
              <a:ext uri="{FF2B5EF4-FFF2-40B4-BE49-F238E27FC236}">
                <a16:creationId xmlns:a16="http://schemas.microsoft.com/office/drawing/2014/main" id="{83227C8C-F8B6-B752-E12F-C356CF9E9A87}"/>
              </a:ext>
            </a:extLst>
          </p:cNvPr>
          <p:cNvPicPr>
            <a:picLocks noChangeAspect="1"/>
          </p:cNvPicPr>
          <p:nvPr/>
        </p:nvPicPr>
        <p:blipFill>
          <a:blip r:embed="rId3"/>
          <a:srcRect l="29296" r="39038"/>
          <a:stretch/>
        </p:blipFill>
        <p:spPr>
          <a:xfrm>
            <a:off x="20" y="10"/>
            <a:ext cx="4343380" cy="685799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33</a:t>
            </a:fld>
            <a:endParaRPr lang="en-US"/>
          </a:p>
        </p:txBody>
      </p:sp>
      <p:pic>
        <p:nvPicPr>
          <p:cNvPr id="6" name="Imagen 5" descr="Texto&#10;&#10;Descripción generada automáticamente">
            <a:extLst>
              <a:ext uri="{FF2B5EF4-FFF2-40B4-BE49-F238E27FC236}">
                <a16:creationId xmlns:a16="http://schemas.microsoft.com/office/drawing/2014/main" id="{A935C461-FF3D-22ED-B2C0-164F9CB006BD}"/>
              </a:ext>
            </a:extLst>
          </p:cNvPr>
          <p:cNvPicPr>
            <a:picLocks noChangeAspect="1"/>
          </p:cNvPicPr>
          <p:nvPr/>
        </p:nvPicPr>
        <p:blipFill>
          <a:blip r:embed="rId4"/>
          <a:stretch>
            <a:fillRect/>
          </a:stretch>
        </p:blipFill>
        <p:spPr>
          <a:xfrm>
            <a:off x="5101447" y="2757446"/>
            <a:ext cx="5471160" cy="3581400"/>
          </a:xfrm>
          <a:prstGeom prst="rect">
            <a:avLst/>
          </a:prstGeom>
        </p:spPr>
      </p:pic>
    </p:spTree>
    <p:extLst>
      <p:ext uri="{BB962C8B-B14F-4D97-AF65-F5344CB8AC3E}">
        <p14:creationId xmlns:p14="http://schemas.microsoft.com/office/powerpoint/2010/main" val="397516842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Locator flag on a city map">
            <a:extLst>
              <a:ext uri="{FF2B5EF4-FFF2-40B4-BE49-F238E27FC236}">
                <a16:creationId xmlns:a16="http://schemas.microsoft.com/office/drawing/2014/main" id="{D0595B8E-C88D-DED4-5D6D-CBF6825C9403}"/>
              </a:ext>
            </a:extLst>
          </p:cNvPr>
          <p:cNvPicPr>
            <a:picLocks noChangeAspect="1"/>
          </p:cNvPicPr>
          <p:nvPr/>
        </p:nvPicPr>
        <p:blipFill>
          <a:blip r:embed="rId3">
            <a:duotone>
              <a:prstClr val="black"/>
              <a:schemeClr val="tx2">
                <a:tint val="45000"/>
                <a:satMod val="400000"/>
              </a:schemeClr>
            </a:duotone>
            <a:alphaModFix amt="12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1046545" y="1034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SpaceX Worldwide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9855" y="1541473"/>
            <a:ext cx="10708363" cy="639782"/>
          </a:xfrm>
          <a:prstGeom prst="rect">
            <a:avLst/>
          </a:prstGeom>
        </p:spPr>
        <p:txBody>
          <a:bodyPr vert="horz" lIns="91440" tIns="45720" rIns="91440" bIns="45720" rtlCol="0">
            <a:normAutofit fontScale="92500"/>
          </a:bodyPr>
          <a:lstStyle/>
          <a:p>
            <a:pPr>
              <a:spcBef>
                <a:spcPts val="1400"/>
              </a:spcBef>
            </a:pPr>
            <a:r>
              <a:rPr lang="en-US" dirty="0"/>
              <a:t>SpaceX launch sites are located on the U.S. coasts of California and Florida.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35</a:t>
            </a:fld>
            <a:endParaRPr lang="en-US"/>
          </a:p>
        </p:txBody>
      </p:sp>
      <p:pic>
        <p:nvPicPr>
          <p:cNvPr id="6" name="Imagen 5">
            <a:extLst>
              <a:ext uri="{FF2B5EF4-FFF2-40B4-BE49-F238E27FC236}">
                <a16:creationId xmlns:a16="http://schemas.microsoft.com/office/drawing/2014/main" id="{148E523C-2C6E-DB41-432F-D8F992589E42}"/>
              </a:ext>
            </a:extLst>
          </p:cNvPr>
          <p:cNvPicPr>
            <a:picLocks noChangeAspect="1"/>
          </p:cNvPicPr>
          <p:nvPr/>
        </p:nvPicPr>
        <p:blipFill>
          <a:blip r:embed="rId4"/>
          <a:srcRect/>
          <a:stretch/>
        </p:blipFill>
        <p:spPr>
          <a:xfrm>
            <a:off x="1975543" y="2018541"/>
            <a:ext cx="7542425" cy="4540220"/>
          </a:xfrm>
          <a:prstGeom prst="rect">
            <a:avLst/>
          </a:prstGeom>
        </p:spPr>
      </p:pic>
    </p:spTree>
    <p:extLst>
      <p:ext uri="{BB962C8B-B14F-4D97-AF65-F5344CB8AC3E}">
        <p14:creationId xmlns:p14="http://schemas.microsoft.com/office/powerpoint/2010/main" val="98167177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World map with flight paths">
            <a:extLst>
              <a:ext uri="{FF2B5EF4-FFF2-40B4-BE49-F238E27FC236}">
                <a16:creationId xmlns:a16="http://schemas.microsoft.com/office/drawing/2014/main" id="{CB7B66A8-8FB3-5BC2-2808-06F4AF278EDA}"/>
              </a:ext>
            </a:extLst>
          </p:cNvPr>
          <p:cNvPicPr>
            <a:picLocks noChangeAspect="1"/>
          </p:cNvPicPr>
          <p:nvPr/>
        </p:nvPicPr>
        <p:blipFill>
          <a:blip r:embed="rId3">
            <a:alphaModFix amt="12000"/>
            <a:grayscl/>
          </a:blip>
          <a:srcRect t="12825" b="15805"/>
          <a:stretch/>
        </p:blipFill>
        <p:spPr>
          <a:xfrm>
            <a:off x="20" y="1"/>
            <a:ext cx="12191980" cy="5938683"/>
          </a:xfrm>
          <a:prstGeom prst="rect">
            <a:avLst/>
          </a:prstGeom>
          <a:effectLst>
            <a:reflection blurRad="38100" stA="55000" endPos="15000" dir="5400000" sy="-100000" algn="bl" rotWithShape="0"/>
          </a:effectLst>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2146139" y="3830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Launch Sites Map Markers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43287" y="1812390"/>
            <a:ext cx="6588739" cy="782375"/>
          </a:xfrm>
          <a:prstGeom prst="rect">
            <a:avLst/>
          </a:prstGeom>
        </p:spPr>
        <p:txBody>
          <a:bodyPr vert="horz" lIns="91440" tIns="45720" rIns="91440" bIns="45720" rtlCol="0">
            <a:normAutofit fontScale="92500" lnSpcReduction="10000"/>
          </a:bodyPr>
          <a:lstStyle/>
          <a:p>
            <a:pPr>
              <a:spcBef>
                <a:spcPts val="1400"/>
              </a:spcBef>
            </a:pPr>
            <a:r>
              <a:rPr lang="en-US" dirty="0"/>
              <a:t>Map markers for the California and Florida launch sites are shown below.</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36</a:t>
            </a:fld>
            <a:endParaRPr lang="en-US"/>
          </a:p>
        </p:txBody>
      </p:sp>
      <p:pic>
        <p:nvPicPr>
          <p:cNvPr id="4" name="Imagen 3" descr="Diagrama, Esquemático&#10;&#10;Descripción generada automáticamente">
            <a:extLst>
              <a:ext uri="{FF2B5EF4-FFF2-40B4-BE49-F238E27FC236}">
                <a16:creationId xmlns:a16="http://schemas.microsoft.com/office/drawing/2014/main" id="{4705A2E1-6FE2-459C-9D9B-AEAABDD0F454}"/>
              </a:ext>
            </a:extLst>
          </p:cNvPr>
          <p:cNvPicPr>
            <a:picLocks noChangeAspect="1"/>
          </p:cNvPicPr>
          <p:nvPr/>
        </p:nvPicPr>
        <p:blipFill>
          <a:blip r:embed="rId4"/>
          <a:stretch>
            <a:fillRect/>
          </a:stretch>
        </p:blipFill>
        <p:spPr>
          <a:xfrm>
            <a:off x="610759" y="2816345"/>
            <a:ext cx="3687816" cy="2658481"/>
          </a:xfrm>
          <a:prstGeom prst="rect">
            <a:avLst/>
          </a:prstGeom>
        </p:spPr>
      </p:pic>
      <p:pic>
        <p:nvPicPr>
          <p:cNvPr id="7" name="Imagen 6" descr="Diagrama, Esquemático&#10;&#10;Descripción generada automáticamente">
            <a:extLst>
              <a:ext uri="{FF2B5EF4-FFF2-40B4-BE49-F238E27FC236}">
                <a16:creationId xmlns:a16="http://schemas.microsoft.com/office/drawing/2014/main" id="{F4FF1CFE-11FF-9B5E-D90D-21211DE7CCE3}"/>
              </a:ext>
            </a:extLst>
          </p:cNvPr>
          <p:cNvPicPr>
            <a:picLocks noChangeAspect="1"/>
          </p:cNvPicPr>
          <p:nvPr/>
        </p:nvPicPr>
        <p:blipFill>
          <a:blip r:embed="rId5"/>
          <a:stretch>
            <a:fillRect/>
          </a:stretch>
        </p:blipFill>
        <p:spPr>
          <a:xfrm>
            <a:off x="4293749" y="2816344"/>
            <a:ext cx="3687817" cy="2658481"/>
          </a:xfrm>
          <a:prstGeom prst="rect">
            <a:avLst/>
          </a:prstGeom>
        </p:spPr>
      </p:pic>
      <p:pic>
        <p:nvPicPr>
          <p:cNvPr id="11" name="Imagen 10">
            <a:extLst>
              <a:ext uri="{FF2B5EF4-FFF2-40B4-BE49-F238E27FC236}">
                <a16:creationId xmlns:a16="http://schemas.microsoft.com/office/drawing/2014/main" id="{36918AE8-9E3C-09E0-C204-DD192EA2A999}"/>
              </a:ext>
            </a:extLst>
          </p:cNvPr>
          <p:cNvPicPr>
            <a:picLocks noChangeAspect="1"/>
          </p:cNvPicPr>
          <p:nvPr/>
        </p:nvPicPr>
        <p:blipFill>
          <a:blip r:embed="rId6"/>
          <a:stretch>
            <a:fillRect/>
          </a:stretch>
        </p:blipFill>
        <p:spPr>
          <a:xfrm>
            <a:off x="7981514" y="2816346"/>
            <a:ext cx="3667588" cy="2658480"/>
          </a:xfrm>
          <a:prstGeom prst="rect">
            <a:avLst/>
          </a:prstGeom>
        </p:spPr>
      </p:pic>
    </p:spTree>
    <p:extLst>
      <p:ext uri="{BB962C8B-B14F-4D97-AF65-F5344CB8AC3E}">
        <p14:creationId xmlns:p14="http://schemas.microsoft.com/office/powerpoint/2010/main" val="23959788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2275DD-736C-472F-9D1B-3BA6016BF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16690" y="252262"/>
            <a:ext cx="13357184" cy="9891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u="sng" dirty="0">
                <a:solidFill>
                  <a:schemeClr val="tx1"/>
                </a:solidFill>
                <a:latin typeface="Abadi"/>
              </a:rPr>
              <a:t>Distance between Launch Sites and Landmarks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09733" y="1493637"/>
            <a:ext cx="5585315" cy="1334264"/>
          </a:xfrm>
          <a:prstGeom prst="rect">
            <a:avLst/>
          </a:prstGeom>
        </p:spPr>
        <p:txBody>
          <a:bodyPr vert="horz" lIns="91440" tIns="45720" rIns="91440" bIns="45720" rtlCol="0">
            <a:normAutofit/>
          </a:bodyPr>
          <a:lstStyle/>
          <a:p>
            <a:pPr>
              <a:spcBef>
                <a:spcPts val="1400"/>
              </a:spcBef>
            </a:pPr>
            <a:r>
              <a:rPr lang="en-US" sz="2400" dirty="0">
                <a:solidFill>
                  <a:schemeClr val="tx1">
                    <a:lumMod val="95000"/>
                  </a:schemeClr>
                </a:solidFill>
              </a:rPr>
              <a:t>Distance to closest coastline, highway, railway and city are shown below:</a:t>
            </a:r>
          </a:p>
          <a:p>
            <a:pPr>
              <a:spcBef>
                <a:spcPts val="1400"/>
              </a:spcBef>
            </a:pPr>
            <a:endParaRPr lang="en-US" sz="2400" dirty="0">
              <a:solidFill>
                <a:schemeClr val="tx1">
                  <a:lumMod val="95000"/>
                </a:schemeClr>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37</a:t>
            </a:fld>
            <a:endParaRPr lang="en-US" kern="1200">
              <a:solidFill>
                <a:schemeClr val="tx1">
                  <a:lumMod val="95000"/>
                </a:schemeClr>
              </a:solidFill>
              <a:latin typeface="+mn-lt"/>
              <a:ea typeface="+mn-ea"/>
              <a:cs typeface="+mn-cs"/>
            </a:endParaRPr>
          </a:p>
        </p:txBody>
      </p:sp>
      <p:pic>
        <p:nvPicPr>
          <p:cNvPr id="4" name="Imagen 3" descr="Mapa&#10;&#10;Descripción generada automáticamente">
            <a:extLst>
              <a:ext uri="{FF2B5EF4-FFF2-40B4-BE49-F238E27FC236}">
                <a16:creationId xmlns:a16="http://schemas.microsoft.com/office/drawing/2014/main" id="{1F5C26EF-08E3-96A5-68D1-CEA0AA3CA9A1}"/>
              </a:ext>
            </a:extLst>
          </p:cNvPr>
          <p:cNvPicPr>
            <a:picLocks noChangeAspect="1"/>
          </p:cNvPicPr>
          <p:nvPr/>
        </p:nvPicPr>
        <p:blipFill>
          <a:blip r:embed="rId3"/>
          <a:stretch>
            <a:fillRect/>
          </a:stretch>
        </p:blipFill>
        <p:spPr>
          <a:xfrm>
            <a:off x="692595" y="2506919"/>
            <a:ext cx="5332745" cy="3210975"/>
          </a:xfrm>
          <a:prstGeom prst="rect">
            <a:avLst/>
          </a:prstGeom>
        </p:spPr>
      </p:pic>
      <p:pic>
        <p:nvPicPr>
          <p:cNvPr id="7" name="Imagen 6" descr="Mapa&#10;&#10;Descripción generada automáticamente">
            <a:extLst>
              <a:ext uri="{FF2B5EF4-FFF2-40B4-BE49-F238E27FC236}">
                <a16:creationId xmlns:a16="http://schemas.microsoft.com/office/drawing/2014/main" id="{FF63EEA3-A8BC-E63E-856A-03526AFA729C}"/>
              </a:ext>
            </a:extLst>
          </p:cNvPr>
          <p:cNvPicPr>
            <a:picLocks noChangeAspect="1"/>
          </p:cNvPicPr>
          <p:nvPr/>
        </p:nvPicPr>
        <p:blipFill>
          <a:blip r:embed="rId4"/>
          <a:stretch>
            <a:fillRect/>
          </a:stretch>
        </p:blipFill>
        <p:spPr>
          <a:xfrm>
            <a:off x="6101513" y="2506920"/>
            <a:ext cx="5332745" cy="3215332"/>
          </a:xfrm>
          <a:prstGeom prst="rect">
            <a:avLst/>
          </a:prstGeom>
        </p:spPr>
      </p:pic>
    </p:spTree>
    <p:extLst>
      <p:ext uri="{BB962C8B-B14F-4D97-AF65-F5344CB8AC3E}">
        <p14:creationId xmlns:p14="http://schemas.microsoft.com/office/powerpoint/2010/main" val="23249908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881740" y="170045"/>
            <a:ext cx="9177121" cy="1692817"/>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u="sng" dirty="0">
                <a:solidFill>
                  <a:schemeClr val="tx1">
                    <a:lumMod val="95000"/>
                  </a:schemeClr>
                </a:solidFill>
                <a:latin typeface="+mj-lt"/>
                <a:ea typeface="+mj-ea"/>
                <a:cs typeface="+mj-cs"/>
              </a:rPr>
              <a:t>Total number of successful launches from each launch site.</a:t>
            </a:r>
          </a:p>
        </p:txBody>
      </p:sp>
      <p:cxnSp>
        <p:nvCxnSpPr>
          <p:cNvPr id="15" name="Straight Connector 14">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90885" y="5620440"/>
            <a:ext cx="6438295" cy="1169297"/>
          </a:xfrm>
          <a:prstGeom prst="rect">
            <a:avLst/>
          </a:prstGeom>
        </p:spPr>
        <p:txBody>
          <a:bodyPr vert="horz" lIns="91440" tIns="45720" rIns="91440" bIns="45720" rtlCol="0" anchor="ctr">
            <a:normAutofit/>
          </a:bodyPr>
          <a:lstStyle/>
          <a:p>
            <a:pPr>
              <a:spcBef>
                <a:spcPts val="1400"/>
              </a:spcBef>
            </a:pPr>
            <a:r>
              <a:rPr lang="en-US" dirty="0">
                <a:solidFill>
                  <a:schemeClr val="tx1">
                    <a:lumMod val="95000"/>
                  </a:schemeClr>
                </a:solidFill>
              </a:rPr>
              <a:t>KSC LC-39A has the highest success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39</a:t>
            </a:fld>
            <a:endParaRPr lang="en-US" kern="1200">
              <a:solidFill>
                <a:schemeClr val="tx1">
                  <a:lumMod val="95000"/>
                </a:schemeClr>
              </a:solidFill>
              <a:latin typeface="+mn-lt"/>
              <a:ea typeface="+mn-ea"/>
              <a:cs typeface="+mn-cs"/>
            </a:endParaRPr>
          </a:p>
        </p:txBody>
      </p:sp>
      <p:pic>
        <p:nvPicPr>
          <p:cNvPr id="4" name="Imagen 3">
            <a:extLst>
              <a:ext uri="{FF2B5EF4-FFF2-40B4-BE49-F238E27FC236}">
                <a16:creationId xmlns:a16="http://schemas.microsoft.com/office/drawing/2014/main" id="{1765F006-AF14-3773-9C94-4B50DADF5CA0}"/>
              </a:ext>
            </a:extLst>
          </p:cNvPr>
          <p:cNvPicPr>
            <a:picLocks noChangeAspect="1"/>
          </p:cNvPicPr>
          <p:nvPr/>
        </p:nvPicPr>
        <p:blipFill>
          <a:blip r:embed="rId3"/>
          <a:srcRect/>
          <a:stretch/>
        </p:blipFill>
        <p:spPr>
          <a:xfrm>
            <a:off x="1507439" y="1862862"/>
            <a:ext cx="9177121" cy="3922109"/>
          </a:xfrm>
          <a:prstGeom prst="rect">
            <a:avLst/>
          </a:prstGeom>
        </p:spPr>
      </p:pic>
    </p:spTree>
    <p:extLst>
      <p:ext uri="{BB962C8B-B14F-4D97-AF65-F5344CB8AC3E}">
        <p14:creationId xmlns:p14="http://schemas.microsoft.com/office/powerpoint/2010/main" val="70013293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i="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Introduction</a:t>
            </a:r>
          </a:p>
        </p:txBody>
      </p:sp>
      <p:sp>
        <p:nvSpPr>
          <p:cNvPr id="26" name="Rounded Rectangle 17">
            <a:extLst>
              <a:ext uri="{FF2B5EF4-FFF2-40B4-BE49-F238E27FC236}">
                <a16:creationId xmlns:a16="http://schemas.microsoft.com/office/drawing/2014/main" id="{15045B1D-AED4-407C-BC82-BF20E4E4F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854A2B89-15EC-00E2-9827-8C84186EF080}"/>
              </a:ext>
            </a:extLst>
          </p:cNvPr>
          <p:cNvPicPr>
            <a:picLocks noChangeAspect="1"/>
          </p:cNvPicPr>
          <p:nvPr/>
        </p:nvPicPr>
        <p:blipFill>
          <a:blip r:embed="rId3"/>
          <a:srcRect l="14161"/>
          <a:stretch/>
        </p:blipFill>
        <p:spPr>
          <a:xfrm>
            <a:off x="1131172" y="2268111"/>
            <a:ext cx="4187222" cy="3256059"/>
          </a:xfrm>
          <a:prstGeom prst="rect">
            <a:avLst/>
          </a:prstGeom>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96000" y="1441525"/>
            <a:ext cx="5257799" cy="5416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Clr>
                <a:schemeClr val="bg2">
                  <a:lumMod val="40000"/>
                  <a:lumOff val="60000"/>
                </a:schemeClr>
              </a:buClr>
              <a:buSzPct val="80000"/>
              <a:buNone/>
            </a:pPr>
            <a:r>
              <a:rPr lang="en-US" sz="22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Project background and context</a:t>
            </a:r>
          </a:p>
          <a:p>
            <a:pPr>
              <a:buClr>
                <a:schemeClr val="bg2">
                  <a:lumMod val="40000"/>
                  <a:lumOff val="60000"/>
                </a:schemeClr>
              </a:buClr>
              <a:buSzPct val="80000"/>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buClr>
                <a:schemeClr val="bg2">
                  <a:lumMod val="40000"/>
                  <a:lumOff val="60000"/>
                </a:schemeClr>
              </a:buClr>
              <a:buSzPct val="80000"/>
              <a:buFont typeface="Arial" panose="020B0604020202020204" pitchFamily="34" charset="0"/>
              <a:buChar char="•"/>
            </a:pPr>
            <a:endPar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marL="0">
              <a:buClr>
                <a:schemeClr val="bg2">
                  <a:lumMod val="40000"/>
                  <a:lumOff val="60000"/>
                </a:schemeClr>
              </a:buClr>
              <a:buSzPct val="80000"/>
              <a:buFont typeface="Arial" panose="020B0604020202020204" pitchFamily="34" charset="0"/>
              <a:buChar char="•"/>
            </a:pPr>
            <a:r>
              <a:rPr lang="en-US" sz="22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Problems you want to find answers</a:t>
            </a:r>
          </a:p>
          <a:p>
            <a:pPr marL="571500" indent="-342900">
              <a:buClr>
                <a:schemeClr val="bg2">
                  <a:lumMod val="40000"/>
                  <a:lumOff val="60000"/>
                </a:schemeClr>
              </a:buClr>
              <a:buSzPct val="80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Which factors influence the success of the first stage landing?</a:t>
            </a:r>
          </a:p>
          <a:p>
            <a:pPr marL="571500" indent="-342900">
              <a:buClr>
                <a:schemeClr val="bg2">
                  <a:lumMod val="40000"/>
                  <a:lumOff val="60000"/>
                </a:schemeClr>
              </a:buClr>
              <a:buSzPct val="80000"/>
              <a:buFont typeface="+mj-lt"/>
              <a:buAutoNum type="arabicPeriod"/>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What is the rate of successful landings?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b="0" i="0"/>
              <a:pPr>
                <a:spcAft>
                  <a:spcPts val="600"/>
                </a:spcAft>
              </a:pPr>
              <a:t>4</a:t>
            </a:fld>
            <a:endParaRPr lang="en-US" b="0" i="0"/>
          </a:p>
        </p:txBody>
      </p:sp>
    </p:spTree>
    <p:extLst>
      <p:ext uri="{BB962C8B-B14F-4D97-AF65-F5344CB8AC3E}">
        <p14:creationId xmlns:p14="http://schemas.microsoft.com/office/powerpoint/2010/main" val="256006139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507439" y="170045"/>
            <a:ext cx="9177121" cy="1692817"/>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u="sng" dirty="0">
                <a:solidFill>
                  <a:schemeClr val="tx1">
                    <a:lumMod val="95000"/>
                  </a:schemeClr>
                </a:solidFill>
                <a:latin typeface="+mj-lt"/>
                <a:ea typeface="+mj-ea"/>
                <a:cs typeface="+mj-cs"/>
              </a:rPr>
              <a:t>Launch site with the highest success rate</a:t>
            </a:r>
          </a:p>
        </p:txBody>
      </p:sp>
      <p:cxnSp>
        <p:nvCxnSpPr>
          <p:cNvPr id="15" name="Straight Connector 14">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90885" y="5577408"/>
            <a:ext cx="6438295" cy="1169297"/>
          </a:xfrm>
          <a:prstGeom prst="rect">
            <a:avLst/>
          </a:prstGeom>
        </p:spPr>
        <p:txBody>
          <a:bodyPr vert="horz" lIns="91440" tIns="45720" rIns="91440" bIns="45720" rtlCol="0" anchor="ctr">
            <a:normAutofit/>
          </a:bodyPr>
          <a:lstStyle/>
          <a:p>
            <a:pPr>
              <a:spcBef>
                <a:spcPts val="1400"/>
              </a:spcBef>
            </a:pPr>
            <a:r>
              <a:rPr lang="en-US" dirty="0">
                <a:solidFill>
                  <a:schemeClr val="tx1">
                    <a:lumMod val="95000"/>
                  </a:schemeClr>
                </a:solidFill>
              </a:rPr>
              <a:t>KSC LC-39A has a 76.9% success rate and only a 23.1% failure rate.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40</a:t>
            </a:fld>
            <a:endParaRPr lang="en-US" kern="1200">
              <a:solidFill>
                <a:schemeClr val="tx1">
                  <a:lumMod val="95000"/>
                </a:schemeClr>
              </a:solidFill>
              <a:latin typeface="+mn-lt"/>
              <a:ea typeface="+mn-ea"/>
              <a:cs typeface="+mn-cs"/>
            </a:endParaRPr>
          </a:p>
        </p:txBody>
      </p:sp>
      <p:pic>
        <p:nvPicPr>
          <p:cNvPr id="4" name="Imagen 3">
            <a:extLst>
              <a:ext uri="{FF2B5EF4-FFF2-40B4-BE49-F238E27FC236}">
                <a16:creationId xmlns:a16="http://schemas.microsoft.com/office/drawing/2014/main" id="{1765F006-AF14-3773-9C94-4B50DADF5CA0}"/>
              </a:ext>
            </a:extLst>
          </p:cNvPr>
          <p:cNvPicPr>
            <a:picLocks noChangeAspect="1"/>
          </p:cNvPicPr>
          <p:nvPr/>
        </p:nvPicPr>
        <p:blipFill>
          <a:blip r:embed="rId3"/>
          <a:srcRect/>
          <a:stretch/>
        </p:blipFill>
        <p:spPr>
          <a:xfrm>
            <a:off x="1507439" y="1586167"/>
            <a:ext cx="9177121" cy="3916099"/>
          </a:xfrm>
          <a:prstGeom prst="rect">
            <a:avLst/>
          </a:prstGeom>
        </p:spPr>
      </p:pic>
    </p:spTree>
    <p:extLst>
      <p:ext uri="{BB962C8B-B14F-4D97-AF65-F5344CB8AC3E}">
        <p14:creationId xmlns:p14="http://schemas.microsoft.com/office/powerpoint/2010/main" val="429168320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24035" y="-285930"/>
            <a:ext cx="9177121" cy="1692817"/>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u="sng" dirty="0">
                <a:solidFill>
                  <a:schemeClr val="tx1">
                    <a:lumMod val="95000"/>
                  </a:schemeClr>
                </a:solidFill>
                <a:latin typeface="+mj-lt"/>
                <a:ea typeface="+mj-ea"/>
                <a:cs typeface="+mj-cs"/>
              </a:rPr>
              <a:t>Scatter plot of Payload vs. Outcome for all sites, with different payloads.</a:t>
            </a:r>
          </a:p>
        </p:txBody>
      </p:sp>
      <p:cxnSp>
        <p:nvCxnSpPr>
          <p:cNvPr id="15" name="Straight Connector 14">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41</a:t>
            </a:fld>
            <a:endParaRPr lang="en-US" kern="1200">
              <a:solidFill>
                <a:schemeClr val="tx1">
                  <a:lumMod val="95000"/>
                </a:schemeClr>
              </a:solidFill>
              <a:latin typeface="+mn-lt"/>
              <a:ea typeface="+mn-ea"/>
              <a:cs typeface="+mn-cs"/>
            </a:endParaRPr>
          </a:p>
        </p:txBody>
      </p:sp>
      <p:pic>
        <p:nvPicPr>
          <p:cNvPr id="4" name="Imagen 3">
            <a:extLst>
              <a:ext uri="{FF2B5EF4-FFF2-40B4-BE49-F238E27FC236}">
                <a16:creationId xmlns:a16="http://schemas.microsoft.com/office/drawing/2014/main" id="{1765F006-AF14-3773-9C94-4B50DADF5CA0}"/>
              </a:ext>
            </a:extLst>
          </p:cNvPr>
          <p:cNvPicPr>
            <a:picLocks noChangeAspect="1"/>
          </p:cNvPicPr>
          <p:nvPr/>
        </p:nvPicPr>
        <p:blipFill>
          <a:blip r:embed="rId3"/>
          <a:srcRect/>
          <a:stretch/>
        </p:blipFill>
        <p:spPr>
          <a:xfrm>
            <a:off x="1438787" y="1269076"/>
            <a:ext cx="9429178" cy="2634367"/>
          </a:xfrm>
          <a:prstGeom prst="rect">
            <a:avLst/>
          </a:prstGeom>
        </p:spPr>
      </p:pic>
      <p:pic>
        <p:nvPicPr>
          <p:cNvPr id="6" name="Imagen 5" descr="Interfaz de usuario gráfica, Aplicación, Teams&#10;&#10;Descripción generada automáticamente">
            <a:extLst>
              <a:ext uri="{FF2B5EF4-FFF2-40B4-BE49-F238E27FC236}">
                <a16:creationId xmlns:a16="http://schemas.microsoft.com/office/drawing/2014/main" id="{15B053F2-FB45-451A-563D-6CCF96D6FB39}"/>
              </a:ext>
            </a:extLst>
          </p:cNvPr>
          <p:cNvPicPr>
            <a:picLocks noChangeAspect="1"/>
          </p:cNvPicPr>
          <p:nvPr/>
        </p:nvPicPr>
        <p:blipFill>
          <a:blip r:embed="rId4"/>
          <a:stretch>
            <a:fillRect/>
          </a:stretch>
        </p:blipFill>
        <p:spPr>
          <a:xfrm>
            <a:off x="1438785" y="3893208"/>
            <a:ext cx="9429180" cy="265921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96135" y="4393234"/>
            <a:ext cx="5923170" cy="1169297"/>
          </a:xfrm>
          <a:prstGeom prst="rect">
            <a:avLst/>
          </a:prstGeom>
        </p:spPr>
        <p:txBody>
          <a:bodyPr vert="horz" lIns="91440" tIns="45720" rIns="91440" bIns="45720" rtlCol="0" anchor="ctr">
            <a:normAutofit lnSpcReduction="10000"/>
          </a:bodyPr>
          <a:lstStyle/>
          <a:p>
            <a:pPr>
              <a:spcBef>
                <a:spcPts val="1400"/>
              </a:spcBef>
            </a:pPr>
            <a:r>
              <a:rPr lang="en-US" dirty="0">
                <a:solidFill>
                  <a:schemeClr val="bg1"/>
                </a:solidFill>
              </a:rPr>
              <a:t>The success rate is higher for lower payloads (0 to 5000 kg) than for heavier payloads (5000 to 10000 kg).</a:t>
            </a:r>
          </a:p>
        </p:txBody>
      </p:sp>
    </p:spTree>
    <p:extLst>
      <p:ext uri="{BB962C8B-B14F-4D97-AF65-F5344CB8AC3E}">
        <p14:creationId xmlns:p14="http://schemas.microsoft.com/office/powerpoint/2010/main" val="36225772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3D stairs design">
            <a:extLst>
              <a:ext uri="{FF2B5EF4-FFF2-40B4-BE49-F238E27FC236}">
                <a16:creationId xmlns:a16="http://schemas.microsoft.com/office/drawing/2014/main" id="{76ABE371-9ADD-3421-0A48-A6282C436D75}"/>
              </a:ext>
            </a:extLst>
          </p:cNvPr>
          <p:cNvPicPr>
            <a:picLocks noChangeAspect="1"/>
          </p:cNvPicPr>
          <p:nvPr/>
        </p:nvPicPr>
        <p:blipFill>
          <a:blip r:embed="rId3">
            <a:duotone>
              <a:prstClr val="black"/>
              <a:schemeClr val="tx2">
                <a:tint val="45000"/>
                <a:satMod val="400000"/>
              </a:schemeClr>
            </a:duotone>
            <a:alphaModFix amt="12000"/>
          </a:blip>
          <a:srcRect t="20014" b="4986"/>
          <a:stretch/>
        </p:blipFill>
        <p:spPr>
          <a:xfrm>
            <a:off x="20" y="1"/>
            <a:ext cx="12191980" cy="6858000"/>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2584230" y="-1293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245963" y="5835055"/>
            <a:ext cx="9356756" cy="702422"/>
          </a:xfrm>
          <a:prstGeom prst="rect">
            <a:avLst/>
          </a:prstGeom>
        </p:spPr>
        <p:txBody>
          <a:bodyPr vert="horz" lIns="91440" tIns="45720" rIns="91440" bIns="45720" rtlCol="0">
            <a:normAutofit/>
          </a:bodyPr>
          <a:lstStyle/>
          <a:p>
            <a:pPr>
              <a:spcBef>
                <a:spcPts val="1400"/>
              </a:spcBef>
            </a:pPr>
            <a:r>
              <a:rPr lang="en-US" dirty="0"/>
              <a:t>Best model is </a:t>
            </a:r>
            <a:r>
              <a:rPr lang="en-US" dirty="0" err="1"/>
              <a:t>DecisionTree</a:t>
            </a:r>
            <a:r>
              <a:rPr lang="en-US" dirty="0"/>
              <a:t> with a score of 0.87</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43</a:t>
            </a:fld>
            <a:endParaRPr lang="en-US"/>
          </a:p>
        </p:txBody>
      </p:sp>
      <p:pic>
        <p:nvPicPr>
          <p:cNvPr id="6" name="Imagen 5" descr="Gráfico, Gráfico de barras&#10;&#10;Descripción generada automáticamente">
            <a:extLst>
              <a:ext uri="{FF2B5EF4-FFF2-40B4-BE49-F238E27FC236}">
                <a16:creationId xmlns:a16="http://schemas.microsoft.com/office/drawing/2014/main" id="{7F8E7352-77DA-06CE-98B0-622D9A5B4B2F}"/>
              </a:ext>
            </a:extLst>
          </p:cNvPr>
          <p:cNvPicPr>
            <a:picLocks noChangeAspect="1"/>
          </p:cNvPicPr>
          <p:nvPr/>
        </p:nvPicPr>
        <p:blipFill>
          <a:blip r:embed="rId4"/>
          <a:stretch>
            <a:fillRect/>
          </a:stretch>
        </p:blipFill>
        <p:spPr>
          <a:xfrm>
            <a:off x="2327685" y="1013014"/>
            <a:ext cx="7299960" cy="4724400"/>
          </a:xfrm>
          <a:prstGeom prst="rect">
            <a:avLst/>
          </a:prstGeom>
        </p:spPr>
      </p:pic>
    </p:spTree>
    <p:extLst>
      <p:ext uri="{BB962C8B-B14F-4D97-AF65-F5344CB8AC3E}">
        <p14:creationId xmlns:p14="http://schemas.microsoft.com/office/powerpoint/2010/main" val="15270366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3D stairs design">
            <a:extLst>
              <a:ext uri="{FF2B5EF4-FFF2-40B4-BE49-F238E27FC236}">
                <a16:creationId xmlns:a16="http://schemas.microsoft.com/office/drawing/2014/main" id="{76ABE371-9ADD-3421-0A48-A6282C436D75}"/>
              </a:ext>
            </a:extLst>
          </p:cNvPr>
          <p:cNvPicPr>
            <a:picLocks noChangeAspect="1"/>
          </p:cNvPicPr>
          <p:nvPr/>
        </p:nvPicPr>
        <p:blipFill>
          <a:blip r:embed="rId3">
            <a:duotone>
              <a:prstClr val="black"/>
              <a:schemeClr val="tx2">
                <a:tint val="45000"/>
                <a:satMod val="400000"/>
              </a:schemeClr>
            </a:duotone>
            <a:alphaModFix amt="12000"/>
          </a:blip>
          <a:srcRect t="20014" b="4986"/>
          <a:stretch/>
        </p:blipFill>
        <p:spPr>
          <a:xfrm>
            <a:off x="20" y="1"/>
            <a:ext cx="12191980" cy="6858000"/>
          </a:xfrm>
          <a:prstGeom prst="rect">
            <a:avLst/>
          </a:prstGeom>
        </p:spPr>
      </p:pic>
      <p:sp>
        <p:nvSpPr>
          <p:cNvPr id="9" name="Title 1">
            <a:extLst>
              <a:ext uri="{FF2B5EF4-FFF2-40B4-BE49-F238E27FC236}">
                <a16:creationId xmlns:a16="http://schemas.microsoft.com/office/drawing/2014/main" id="{B68D8986-45AC-4FB5-96E8-C45F9603EB5E}"/>
              </a:ext>
            </a:extLst>
          </p:cNvPr>
          <p:cNvSpPr txBox="1">
            <a:spLocks/>
          </p:cNvSpPr>
          <p:nvPr/>
        </p:nvSpPr>
        <p:spPr>
          <a:xfrm>
            <a:off x="3369541" y="-129381"/>
            <a:ext cx="53441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8927" y="5830382"/>
            <a:ext cx="10712969" cy="920045"/>
          </a:xfrm>
          <a:prstGeom prst="rect">
            <a:avLst/>
          </a:prstGeom>
        </p:spPr>
        <p:txBody>
          <a:bodyPr vert="horz" lIns="91440" tIns="45720" rIns="91440" bIns="45720" rtlCol="0">
            <a:normAutofit fontScale="92500"/>
          </a:bodyPr>
          <a:lstStyle/>
          <a:p>
            <a:pPr>
              <a:spcBef>
                <a:spcPts val="1400"/>
              </a:spcBef>
            </a:pPr>
            <a:r>
              <a:rPr lang="en-US" sz="2400" dirty="0"/>
              <a:t>The confusion matrix of the decision tree classifier clearly shows that it can differentiate between different classes, but it also shows an issue with false positive values.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44</a:t>
            </a:fld>
            <a:endParaRPr lang="en-US"/>
          </a:p>
        </p:txBody>
      </p:sp>
      <p:pic>
        <p:nvPicPr>
          <p:cNvPr id="6" name="Imagen 5">
            <a:extLst>
              <a:ext uri="{FF2B5EF4-FFF2-40B4-BE49-F238E27FC236}">
                <a16:creationId xmlns:a16="http://schemas.microsoft.com/office/drawing/2014/main" id="{7F8E7352-77DA-06CE-98B0-622D9A5B4B2F}"/>
              </a:ext>
            </a:extLst>
          </p:cNvPr>
          <p:cNvPicPr>
            <a:picLocks noChangeAspect="1"/>
          </p:cNvPicPr>
          <p:nvPr/>
        </p:nvPicPr>
        <p:blipFill>
          <a:blip r:embed="rId4"/>
          <a:srcRect/>
          <a:stretch/>
        </p:blipFill>
        <p:spPr>
          <a:xfrm>
            <a:off x="3217957" y="1013014"/>
            <a:ext cx="5519415" cy="4724400"/>
          </a:xfrm>
          <a:prstGeom prst="rect">
            <a:avLst/>
          </a:prstGeom>
        </p:spPr>
      </p:pic>
    </p:spTree>
    <p:extLst>
      <p:ext uri="{BB962C8B-B14F-4D97-AF65-F5344CB8AC3E}">
        <p14:creationId xmlns:p14="http://schemas.microsoft.com/office/powerpoint/2010/main" val="245944607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1115786"/>
            <a:ext cx="3473851" cy="4626428"/>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u="sng" dirty="0">
                <a:solidFill>
                  <a:schemeClr val="tx1">
                    <a:lumMod val="95000"/>
                  </a:schemeClr>
                </a:solidFill>
                <a:latin typeface="+mj-lt"/>
                <a:ea typeface="+mj-ea"/>
                <a:cs typeface="+mj-cs"/>
              </a:rPr>
              <a:t>Conclusions</a:t>
            </a:r>
          </a:p>
        </p:txBody>
      </p:sp>
      <p:cxnSp>
        <p:nvCxnSpPr>
          <p:cNvPr id="16" name="Straight Connector 15">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96543" y="1115786"/>
            <a:ext cx="5713790" cy="4626428"/>
          </a:xfrm>
          <a:prstGeom prst="rect">
            <a:avLst/>
          </a:prstGeom>
        </p:spPr>
        <p:txBody>
          <a:bodyPr vert="horz" lIns="91440" tIns="45720" rIns="91440" bIns="45720" rtlCol="0" anchor="ctr">
            <a:normAutofit/>
          </a:bodyPr>
          <a:lstStyle/>
          <a:p>
            <a:pPr>
              <a:spcBef>
                <a:spcPts val="1400"/>
              </a:spcBef>
            </a:pPr>
            <a:r>
              <a:rPr lang="en-US" sz="2000" dirty="0">
                <a:solidFill>
                  <a:schemeClr val="tx1">
                    <a:lumMod val="95000"/>
                  </a:schemeClr>
                </a:solidFill>
              </a:rPr>
              <a:t>Decision Tree is the best performing model.</a:t>
            </a:r>
          </a:p>
          <a:p>
            <a:pPr>
              <a:spcBef>
                <a:spcPts val="1400"/>
              </a:spcBef>
            </a:pPr>
            <a:r>
              <a:rPr lang="en-US" sz="2000" dirty="0">
                <a:solidFill>
                  <a:schemeClr val="tx1">
                    <a:lumMod val="95000"/>
                  </a:schemeClr>
                </a:solidFill>
              </a:rPr>
              <a:t>The launch site with the highest success rate is KSC LC-39A</a:t>
            </a:r>
          </a:p>
          <a:p>
            <a:pPr>
              <a:lnSpc>
                <a:spcPct val="100000"/>
              </a:lnSpc>
              <a:spcBef>
                <a:spcPts val="1400"/>
              </a:spcBef>
            </a:pPr>
            <a:r>
              <a:rPr lang="en-US" sz="2000" dirty="0">
                <a:latin typeface="Abadi" panose="020B0604020104020204" pitchFamily="34" charset="0"/>
              </a:rPr>
              <a:t>The launch success rate started to increase in 2013, reaching the highest rate in 2019.</a:t>
            </a:r>
          </a:p>
          <a:p>
            <a:pPr>
              <a:lnSpc>
                <a:spcPct val="100000"/>
              </a:lnSpc>
              <a:spcBef>
                <a:spcPts val="1400"/>
              </a:spcBef>
            </a:pPr>
            <a:r>
              <a:rPr lang="en-US" sz="2000" dirty="0">
                <a:solidFill>
                  <a:schemeClr val="tx1">
                    <a:lumMod val="95000"/>
                  </a:schemeClr>
                </a:solidFill>
              </a:rPr>
              <a:t>The payload range from 0 to 5000 kg has a higher success rate than heavier payloads.</a:t>
            </a:r>
          </a:p>
          <a:p>
            <a:pPr>
              <a:lnSpc>
                <a:spcPct val="100000"/>
              </a:lnSpc>
              <a:spcBef>
                <a:spcPts val="1400"/>
              </a:spcBef>
            </a:pPr>
            <a:r>
              <a:rPr lang="en-US" sz="2000" dirty="0">
                <a:solidFill>
                  <a:schemeClr val="tx1">
                    <a:lumMod val="95000"/>
                  </a:schemeClr>
                </a:solidFill>
              </a:rPr>
              <a:t>We have explained why it's better for launch sites to be near coastlines, highways, railroads and not located near populated areas.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kern="1200">
                <a:solidFill>
                  <a:schemeClr val="tx1">
                    <a:lumMod val="95000"/>
                  </a:schemeClr>
                </a:solidFill>
                <a:latin typeface="+mn-lt"/>
                <a:ea typeface="+mn-ea"/>
                <a:cs typeface="+mn-cs"/>
              </a:rPr>
              <a:pPr defTabSz="457200">
                <a:spcAft>
                  <a:spcPts val="600"/>
                </a:spcAft>
              </a:pPr>
              <a:t>45</a:t>
            </a:fld>
            <a:endParaRPr lang="en-US" kern="1200">
              <a:solidFill>
                <a:schemeClr val="tx1">
                  <a:lumMod val="95000"/>
                </a:schemeClr>
              </a:solidFill>
              <a:latin typeface="+mn-lt"/>
              <a:ea typeface="+mn-ea"/>
              <a:cs typeface="+mn-cs"/>
            </a:endParaRPr>
          </a:p>
        </p:txBody>
      </p:sp>
    </p:spTree>
    <p:extLst>
      <p:ext uri="{BB962C8B-B14F-4D97-AF65-F5344CB8AC3E}">
        <p14:creationId xmlns:p14="http://schemas.microsoft.com/office/powerpoint/2010/main" val="163012361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F8A56C-5EE1-4DBF-842D-C2A130AA680E}"/>
              </a:ext>
            </a:extLst>
          </p:cNvPr>
          <p:cNvSpPr txBox="1">
            <a:spLocks/>
          </p:cNvSpPr>
          <p:nvPr/>
        </p:nvSpPr>
        <p:spPr>
          <a:xfrm>
            <a:off x="4702628" y="365125"/>
            <a:ext cx="66511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83480" y="1825625"/>
            <a:ext cx="6487886" cy="4351338"/>
          </a:xfrm>
          <a:prstGeom prst="rect">
            <a:avLst/>
          </a:prstGeom>
        </p:spPr>
        <p:txBody>
          <a:bodyPr vert="horz" lIns="91440" tIns="45720" rIns="91440" bIns="45720" rtlCol="0">
            <a:normAutofit/>
          </a:bodyPr>
          <a:lstStyle/>
          <a:p>
            <a:pPr>
              <a:spcBef>
                <a:spcPts val="1400"/>
              </a:spcBef>
            </a:pPr>
            <a:r>
              <a:rPr lang="en-US" dirty="0"/>
              <a:t>My GitHub repository with all the notebooks and python code for this project can be found at the following link:</a:t>
            </a:r>
          </a:p>
          <a:p>
            <a:pPr>
              <a:spcBef>
                <a:spcPts val="1400"/>
              </a:spcBef>
            </a:pPr>
            <a:r>
              <a:rPr lang="en-US" dirty="0">
                <a:solidFill>
                  <a:schemeClr val="accent1"/>
                </a:solidFill>
                <a:hlinkClick r:id="rId4">
                  <a:extLst>
                    <a:ext uri="{A12FA001-AC4F-418D-AE19-62706E023703}">
                      <ahyp:hlinkClr xmlns:ahyp="http://schemas.microsoft.com/office/drawing/2018/hyperlinkcolor" val="tx"/>
                    </a:ext>
                  </a:extLst>
                </a:hlinkClick>
              </a:rPr>
              <a:t>davevad93/IBM-applied-data-science-capstone: IBM Data Science Professional Certificate final project (github.com)</a:t>
            </a:r>
            <a:endParaRPr lang="en-US" dirty="0">
              <a:solidFill>
                <a:schemeClr val="accent1"/>
              </a:solidFill>
            </a:endParaRPr>
          </a:p>
        </p:txBody>
      </p:sp>
      <p:pic>
        <p:nvPicPr>
          <p:cNvPr id="13" name="Picture 12" descr="Computer script on a screen">
            <a:extLst>
              <a:ext uri="{FF2B5EF4-FFF2-40B4-BE49-F238E27FC236}">
                <a16:creationId xmlns:a16="http://schemas.microsoft.com/office/drawing/2014/main" id="{15BA6A1F-9A7D-6D27-A8F6-2A4B07E549D4}"/>
              </a:ext>
            </a:extLst>
          </p:cNvPr>
          <p:cNvPicPr>
            <a:picLocks noChangeAspect="1"/>
          </p:cNvPicPr>
          <p:nvPr/>
        </p:nvPicPr>
        <p:blipFill>
          <a:blip r:embed="rId5"/>
          <a:srcRect l="8976" r="48748" b="-1"/>
          <a:stretch/>
        </p:blipFill>
        <p:spPr>
          <a:xfrm>
            <a:off x="20" y="10"/>
            <a:ext cx="4343380" cy="6857990"/>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46</a:t>
            </a:fld>
            <a:endParaRPr lang="en-US"/>
          </a:p>
        </p:txBody>
      </p:sp>
    </p:spTree>
    <p:extLst>
      <p:ext uri="{BB962C8B-B14F-4D97-AF65-F5344CB8AC3E}">
        <p14:creationId xmlns:p14="http://schemas.microsoft.com/office/powerpoint/2010/main" val="341000852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Picture 14" descr="3D Hologram from iPad">
            <a:extLst>
              <a:ext uri="{FF2B5EF4-FFF2-40B4-BE49-F238E27FC236}">
                <a16:creationId xmlns:a16="http://schemas.microsoft.com/office/drawing/2014/main" id="{280BA43E-E0F8-C382-539A-37494B49202B}"/>
              </a:ext>
            </a:extLst>
          </p:cNvPr>
          <p:cNvPicPr>
            <a:picLocks noChangeAspect="1"/>
          </p:cNvPicPr>
          <p:nvPr/>
        </p:nvPicPr>
        <p:blipFill>
          <a:blip r:embed="rId4">
            <a:duotone>
              <a:prstClr val="black"/>
              <a:schemeClr val="tx2">
                <a:tint val="45000"/>
                <a:satMod val="400000"/>
              </a:schemeClr>
            </a:duotone>
            <a:alphaModFix amt="12000"/>
          </a:blip>
          <a:srcRect t="7625" b="8106"/>
          <a:stretch/>
        </p:blipFill>
        <p:spPr>
          <a:xfrm>
            <a:off x="20" y="1"/>
            <a:ext cx="12191980" cy="6858000"/>
          </a:xfrm>
          <a:prstGeom prst="rect">
            <a:avLst/>
          </a:prstGeom>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u="sng"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20000" y="1825625"/>
            <a:ext cx="10233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Executive Summary</a:t>
            </a:r>
          </a:p>
          <a:p>
            <a:pPr>
              <a:spcBef>
                <a:spcPts val="1400"/>
              </a:spcBef>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Data collection methodology:</a:t>
            </a:r>
          </a:p>
          <a:p>
            <a:pPr lvl="1">
              <a:spcBef>
                <a:spcPts val="1400"/>
              </a:spcBef>
              <a:buFont typeface="Arial" panose="020B0604020202020204" pitchFamily="34" charset="0"/>
              <a:buChar char="•"/>
            </a:pPr>
            <a:r>
              <a:rPr lang="en-US" sz="16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Collecting the data through the Space X API and web scraping from Wikipedia.</a:t>
            </a:r>
          </a:p>
          <a:p>
            <a:pPr>
              <a:spcBef>
                <a:spcPts val="1400"/>
              </a:spcBef>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Perform data wrangling</a:t>
            </a:r>
          </a:p>
          <a:p>
            <a:pPr lvl="1">
              <a:spcBef>
                <a:spcPts val="1400"/>
              </a:spcBef>
              <a:buFont typeface="Arial" panose="020B0604020202020204" pitchFamily="34" charset="0"/>
              <a:buChar char="•"/>
            </a:pPr>
            <a:r>
              <a:rPr lang="en-US" sz="16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Application of One-Hot encoding and data cleansing for use in ML models.</a:t>
            </a:r>
          </a:p>
          <a:p>
            <a:pPr>
              <a:spcBef>
                <a:spcPts val="1400"/>
              </a:spcBef>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Perform exploratory data analysis (EDA) using visualization and SQL</a:t>
            </a:r>
          </a:p>
          <a:p>
            <a:pPr lvl="1">
              <a:spcBef>
                <a:spcPts val="1400"/>
              </a:spcBef>
              <a:buFont typeface="Arial" panose="020B0604020202020204" pitchFamily="34" charset="0"/>
              <a:buChar char="•"/>
            </a:pPr>
            <a:r>
              <a:rPr lang="en-US" sz="16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Finding patterns and insights through data visualization techniques.</a:t>
            </a:r>
          </a:p>
          <a:p>
            <a:pPr>
              <a:spcBef>
                <a:spcPts val="1400"/>
              </a:spcBef>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Perform interactive visual analytics using Folium and </a:t>
            </a:r>
            <a:r>
              <a:rPr lang="en-US" sz="1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Plotly</a:t>
            </a: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 Dash</a:t>
            </a:r>
          </a:p>
          <a:p>
            <a:pPr lvl="1">
              <a:spcBef>
                <a:spcPts val="1400"/>
              </a:spcBef>
              <a:buFont typeface="Arial" panose="020B0604020202020204" pitchFamily="34" charset="0"/>
              <a:buChar char="•"/>
            </a:pPr>
            <a:r>
              <a:rPr lang="en-US" sz="16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Using Dash and Folium to perform interactive visualizations.</a:t>
            </a:r>
          </a:p>
          <a:p>
            <a:pPr>
              <a:spcBef>
                <a:spcPts val="1400"/>
              </a:spcBef>
              <a:buFont typeface="Arial" panose="020B0604020202020204" pitchFamily="34" charset="0"/>
              <a:buChar char="•"/>
            </a:pPr>
            <a:r>
              <a:rPr lang="en-US" sz="1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Perform predictive analysis using classification models</a:t>
            </a:r>
          </a:p>
          <a:p>
            <a:pPr lvl="1">
              <a:spcBef>
                <a:spcPts val="1400"/>
              </a:spcBef>
              <a:buFont typeface="Arial" panose="020B0604020202020204" pitchFamily="34" charset="0"/>
              <a:buChar char="•"/>
            </a:pPr>
            <a:r>
              <a:rPr lang="en-US" sz="16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rPr>
              <a:t>Build and evaluate classification models.</a:t>
            </a:r>
          </a:p>
          <a:p>
            <a:pPr>
              <a:spcBef>
                <a:spcPts val="1400"/>
              </a:spcBef>
              <a:buFont typeface="Arial" panose="020B0604020202020204" pitchFamily="34" charset="0"/>
              <a:buChar char="•"/>
            </a:pPr>
            <a:endParaRPr lang="en-US" sz="15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a:spcBef>
                <a:spcPts val="1400"/>
              </a:spcBef>
              <a:buFont typeface="Arial" panose="020B0604020202020204" pitchFamily="34" charset="0"/>
              <a:buChar char="•"/>
            </a:pPr>
            <a:endParaRPr lang="en-US" sz="15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a:spcBef>
                <a:spcPts val="1400"/>
              </a:spcBef>
              <a:buFont typeface="Arial" panose="020B0604020202020204" pitchFamily="34" charset="0"/>
              <a:buChar char="•"/>
            </a:pPr>
            <a:endParaRPr lang="en-US" sz="15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a:spcBef>
                <a:spcPts val="1400"/>
              </a:spcBef>
              <a:buFont typeface="Arial" panose="020B0604020202020204" pitchFamily="34" charset="0"/>
              <a:buChar char="•"/>
            </a:pPr>
            <a:endParaRPr lang="en-US" sz="15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a:p>
            <a:pPr>
              <a:spcBef>
                <a:spcPts val="1400"/>
              </a:spcBef>
              <a:buFont typeface="Arial" panose="020B0604020202020204" pitchFamily="34" charset="0"/>
              <a:buChar char="•"/>
            </a:pPr>
            <a:endParaRPr lang="en-US" sz="15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6</a:t>
            </a:fld>
            <a:endParaRPr lang="en-US"/>
          </a:p>
        </p:txBody>
      </p:sp>
    </p:spTree>
    <p:extLst>
      <p:ext uri="{BB962C8B-B14F-4D97-AF65-F5344CB8AC3E}">
        <p14:creationId xmlns:p14="http://schemas.microsoft.com/office/powerpoint/2010/main" val="155343272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2140901" y="-587997"/>
            <a:ext cx="6641963" cy="2004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u="sng" dirty="0">
                <a:solidFill>
                  <a:schemeClr val="tx1"/>
                </a:solidFill>
                <a:latin typeface="+mj-lt"/>
                <a:ea typeface="+mj-ea"/>
                <a:cs typeface="+mj-cs"/>
              </a:rPr>
              <a:t>Data Collection</a:t>
            </a:r>
          </a:p>
        </p:txBody>
      </p:sp>
      <p:pic>
        <p:nvPicPr>
          <p:cNvPr id="11" name="Imagen 10">
            <a:extLst>
              <a:ext uri="{FF2B5EF4-FFF2-40B4-BE49-F238E27FC236}">
                <a16:creationId xmlns:a16="http://schemas.microsoft.com/office/drawing/2014/main" id="{10D76AD4-7755-BA0A-6F8B-DF1B1A42997D}"/>
              </a:ext>
            </a:extLst>
          </p:cNvPr>
          <p:cNvPicPr>
            <a:picLocks noChangeAspect="1"/>
          </p:cNvPicPr>
          <p:nvPr/>
        </p:nvPicPr>
        <p:blipFill>
          <a:blip r:embed="rId4"/>
          <a:stretch/>
        </p:blipFill>
        <p:spPr>
          <a:xfrm>
            <a:off x="643468" y="1993982"/>
            <a:ext cx="6833412" cy="287003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93363" y="1583549"/>
            <a:ext cx="3578623" cy="5278228"/>
          </a:xfrm>
          <a:prstGeom prst="rect">
            <a:avLst/>
          </a:prstGeom>
        </p:spPr>
        <p:txBody>
          <a:bodyPr vert="horz" lIns="91440" tIns="45720" rIns="91440" bIns="45720" rtlCol="0">
            <a:noAutofit/>
          </a:bodyPr>
          <a:lstStyle/>
          <a:p>
            <a:pPr marL="0">
              <a:spcBef>
                <a:spcPts val="1400"/>
              </a:spcBef>
            </a:pPr>
            <a:r>
              <a:rPr lang="en-US" sz="3000" dirty="0">
                <a:gradFill>
                  <a:gsLst>
                    <a:gs pos="34000">
                      <a:schemeClr val="tx1">
                        <a:lumMod val="93000"/>
                      </a:schemeClr>
                    </a:gs>
                    <a:gs pos="0">
                      <a:schemeClr val="bg1">
                        <a:lumMod val="25000"/>
                        <a:lumOff val="75000"/>
                      </a:schemeClr>
                    </a:gs>
                    <a:gs pos="100000">
                      <a:schemeClr val="tx1"/>
                    </a:gs>
                  </a:gsLst>
                  <a:lin ang="4800000" scaled="0"/>
                </a:gradFill>
              </a:rPr>
              <a:t>Data was gathered through the Space X API and Wikipedia web scraping, then extracted, decoded and cleaned and finally exported to a CSV file.</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94415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7</a:t>
            </a:fld>
            <a:endParaRPr lang="en-US"/>
          </a:p>
        </p:txBody>
      </p:sp>
    </p:spTree>
    <p:extLst>
      <p:ext uri="{BB962C8B-B14F-4D97-AF65-F5344CB8AC3E}">
        <p14:creationId xmlns:p14="http://schemas.microsoft.com/office/powerpoint/2010/main" val="32886658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Título 15">
            <a:extLst>
              <a:ext uri="{FF2B5EF4-FFF2-40B4-BE49-F238E27FC236}">
                <a16:creationId xmlns:a16="http://schemas.microsoft.com/office/drawing/2014/main" id="{DCDABD6D-9F50-FD82-7B5E-002BB930E23B}"/>
              </a:ext>
            </a:extLst>
          </p:cNvPr>
          <p:cNvSpPr>
            <a:spLocks noGrp="1"/>
          </p:cNvSpPr>
          <p:nvPr>
            <p:ph type="ctrTitle"/>
          </p:nvPr>
        </p:nvSpPr>
        <p:spPr>
          <a:xfrm>
            <a:off x="4150541" y="5300182"/>
            <a:ext cx="8027953" cy="1496453"/>
          </a:xfrm>
        </p:spPr>
        <p:txBody>
          <a:bodyPr>
            <a:normAutofit/>
          </a:bodyPr>
          <a:lstStyle/>
          <a:p>
            <a:r>
              <a:rPr lang="en-US" sz="2400" dirty="0">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GitHub URL of the completed SpaceX API calls notebook: </a:t>
            </a:r>
            <a:r>
              <a:rPr lang="en-US" sz="2400" dirty="0">
                <a:solidFill>
                  <a:schemeClr val="accent1"/>
                </a:solidFill>
                <a:latin typeface="Abadi" panose="020B0604020104020204" pitchFamily="34" charset="0"/>
              </a:rPr>
              <a:t>(It’s a hyperlink, just click on it)</a:t>
            </a:r>
            <a:br>
              <a:rPr lang="en-US" sz="2200" dirty="0">
                <a:solidFill>
                  <a:schemeClr val="accent1"/>
                </a:solidFill>
                <a:latin typeface="Abadi" panose="020B0604020104020204" pitchFamily="34" charset="0"/>
              </a:rPr>
            </a:br>
            <a:endParaRPr lang="es-ES" sz="22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294967295"/>
          </p:nvPr>
        </p:nvSpPr>
        <p:spPr>
          <a:xfrm>
            <a:off x="9448800" y="6356350"/>
            <a:ext cx="2743200" cy="365125"/>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8334" y="1807104"/>
            <a:ext cx="4640263" cy="5057775"/>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tx1"/>
                </a:solidFill>
                <a:latin typeface="Abadi" panose="020B0604020104020204" pitchFamily="34" charset="0"/>
              </a:rPr>
              <a:t>First we request and parse the SpaceX launch data using the GET request which is then converted into a Pandas </a:t>
            </a:r>
            <a:r>
              <a:rPr lang="en-US" sz="2200" dirty="0" err="1">
                <a:solidFill>
                  <a:schemeClr val="tx1"/>
                </a:solidFill>
                <a:latin typeface="Abadi" panose="020B0604020104020204" pitchFamily="34" charset="0"/>
              </a:rPr>
              <a:t>dataframe</a:t>
            </a:r>
            <a:r>
              <a:rPr lang="en-US" sz="2200" dirty="0">
                <a:solidFill>
                  <a:schemeClr val="tx1"/>
                </a:solidFill>
                <a:latin typeface="Abadi" panose="020B0604020104020204" pitchFamily="34" charset="0"/>
              </a:rPr>
              <a:t>.</a:t>
            </a:r>
          </a:p>
          <a:p>
            <a:pPr marL="457200" indent="-457200">
              <a:lnSpc>
                <a:spcPct val="100000"/>
              </a:lnSpc>
              <a:spcBef>
                <a:spcPts val="1400"/>
              </a:spcBef>
              <a:buFont typeface="+mj-lt"/>
              <a:buAutoNum type="arabicPeriod"/>
            </a:pPr>
            <a:r>
              <a:rPr lang="en-US" sz="2200" dirty="0">
                <a:solidFill>
                  <a:schemeClr val="tx1"/>
                </a:solidFill>
                <a:latin typeface="Abadi" panose="020B0604020104020204" pitchFamily="34" charset="0"/>
              </a:rPr>
              <a:t>We filter the </a:t>
            </a:r>
            <a:r>
              <a:rPr lang="en-US" sz="2200" dirty="0" err="1">
                <a:solidFill>
                  <a:schemeClr val="tx1"/>
                </a:solidFill>
                <a:latin typeface="Abadi" panose="020B0604020104020204" pitchFamily="34" charset="0"/>
              </a:rPr>
              <a:t>dataframe</a:t>
            </a:r>
            <a:r>
              <a:rPr lang="en-US" sz="2200" dirty="0">
                <a:solidFill>
                  <a:schemeClr val="tx1"/>
                </a:solidFill>
                <a:latin typeface="Abadi" panose="020B0604020104020204" pitchFamily="34" charset="0"/>
              </a:rPr>
              <a:t> to only include Falcon 9 launches.</a:t>
            </a:r>
          </a:p>
          <a:p>
            <a:pPr marL="457200" indent="-457200">
              <a:lnSpc>
                <a:spcPct val="100000"/>
              </a:lnSpc>
              <a:spcBef>
                <a:spcPts val="1400"/>
              </a:spcBef>
              <a:buFont typeface="+mj-lt"/>
              <a:buAutoNum type="arabicPeriod"/>
            </a:pPr>
            <a:r>
              <a:rPr lang="en-US" sz="2200" dirty="0">
                <a:solidFill>
                  <a:schemeClr val="tx1"/>
                </a:solidFill>
                <a:latin typeface="Abadi" panose="020B0604020104020204" pitchFamily="34" charset="0"/>
              </a:rPr>
              <a:t>Then we perform some data wrangling to clean the data.</a:t>
            </a:r>
          </a:p>
          <a:p>
            <a:pPr marL="0" indent="0">
              <a:lnSpc>
                <a:spcPct val="100000"/>
              </a:lnSpc>
              <a:spcBef>
                <a:spcPts val="1400"/>
              </a:spcBef>
              <a:buNone/>
            </a:pPr>
            <a:endParaRPr lang="en-US" sz="10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solidFill>
                <a:latin typeface="Abadi"/>
              </a:rPr>
              <a:t>Data Collection – SpaceX API</a:t>
            </a:r>
          </a:p>
        </p:txBody>
      </p:sp>
      <p:pic>
        <p:nvPicPr>
          <p:cNvPr id="11" name="Imagen 10" descr="Interfaz de usuario gráfica, Texto&#10;&#10;Descripción generada automáticamente">
            <a:extLst>
              <a:ext uri="{FF2B5EF4-FFF2-40B4-BE49-F238E27FC236}">
                <a16:creationId xmlns:a16="http://schemas.microsoft.com/office/drawing/2014/main" id="{CD311714-0401-8D0B-9220-67FACA702794}"/>
              </a:ext>
            </a:extLst>
          </p:cNvPr>
          <p:cNvPicPr>
            <a:picLocks noChangeAspect="1"/>
          </p:cNvPicPr>
          <p:nvPr/>
        </p:nvPicPr>
        <p:blipFill>
          <a:blip r:embed="rId5"/>
          <a:stretch>
            <a:fillRect/>
          </a:stretch>
        </p:blipFill>
        <p:spPr>
          <a:xfrm>
            <a:off x="4640263" y="1800225"/>
            <a:ext cx="7341279" cy="2449046"/>
          </a:xfrm>
          <a:prstGeom prst="rect">
            <a:avLst/>
          </a:prstGeom>
        </p:spPr>
      </p:pic>
      <p:pic>
        <p:nvPicPr>
          <p:cNvPr id="13" name="Imagen 12">
            <a:extLst>
              <a:ext uri="{FF2B5EF4-FFF2-40B4-BE49-F238E27FC236}">
                <a16:creationId xmlns:a16="http://schemas.microsoft.com/office/drawing/2014/main" id="{26A544F1-63FC-56A6-E21E-E305FE42D2B2}"/>
              </a:ext>
            </a:extLst>
          </p:cNvPr>
          <p:cNvPicPr>
            <a:picLocks noChangeAspect="1"/>
          </p:cNvPicPr>
          <p:nvPr/>
        </p:nvPicPr>
        <p:blipFill>
          <a:blip r:embed="rId6"/>
          <a:stretch>
            <a:fillRect/>
          </a:stretch>
        </p:blipFill>
        <p:spPr>
          <a:xfrm>
            <a:off x="4640263" y="4224895"/>
            <a:ext cx="7341279" cy="496112"/>
          </a:xfrm>
          <a:prstGeom prst="rect">
            <a:avLst/>
          </a:prstGeom>
        </p:spPr>
      </p:pic>
      <p:pic>
        <p:nvPicPr>
          <p:cNvPr id="15" name="Imagen 14">
            <a:extLst>
              <a:ext uri="{FF2B5EF4-FFF2-40B4-BE49-F238E27FC236}">
                <a16:creationId xmlns:a16="http://schemas.microsoft.com/office/drawing/2014/main" id="{263391B7-9336-0808-5339-A9F737CD9E5E}"/>
              </a:ext>
            </a:extLst>
          </p:cNvPr>
          <p:cNvPicPr>
            <a:picLocks noChangeAspect="1"/>
          </p:cNvPicPr>
          <p:nvPr/>
        </p:nvPicPr>
        <p:blipFill>
          <a:blip r:embed="rId7"/>
          <a:stretch>
            <a:fillRect/>
          </a:stretch>
        </p:blipFill>
        <p:spPr>
          <a:xfrm>
            <a:off x="4640263" y="4676576"/>
            <a:ext cx="7341279" cy="623606"/>
          </a:xfrm>
          <a:prstGeom prst="rect">
            <a:avLst/>
          </a:prstGeom>
        </p:spPr>
      </p:pic>
    </p:spTree>
    <p:extLst>
      <p:ext uri="{BB962C8B-B14F-4D97-AF65-F5344CB8AC3E}">
        <p14:creationId xmlns:p14="http://schemas.microsoft.com/office/powerpoint/2010/main" val="2803160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Título 15">
            <a:extLst>
              <a:ext uri="{FF2B5EF4-FFF2-40B4-BE49-F238E27FC236}">
                <a16:creationId xmlns:a16="http://schemas.microsoft.com/office/drawing/2014/main" id="{DCDABD6D-9F50-FD82-7B5E-002BB930E23B}"/>
              </a:ext>
            </a:extLst>
          </p:cNvPr>
          <p:cNvSpPr>
            <a:spLocks noGrp="1"/>
          </p:cNvSpPr>
          <p:nvPr>
            <p:ph type="ctrTitle"/>
          </p:nvPr>
        </p:nvSpPr>
        <p:spPr>
          <a:xfrm>
            <a:off x="485852" y="5126842"/>
            <a:ext cx="4077986" cy="1496453"/>
          </a:xfrm>
        </p:spPr>
        <p:txBody>
          <a:bodyPr>
            <a:normAutofit fontScale="90000"/>
          </a:bodyPr>
          <a:lstStyle/>
          <a:p>
            <a:r>
              <a:rPr lang="en-US" sz="2400" dirty="0">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GitHub URL of the completed </a:t>
            </a:r>
            <a:r>
              <a:rPr lang="en-US" sz="2400" dirty="0" err="1">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Webscraping</a:t>
            </a:r>
            <a:r>
              <a:rPr lang="en-US" sz="2400" dirty="0">
                <a:solidFill>
                  <a:schemeClr val="accent1"/>
                </a:solidFill>
                <a:latin typeface="Abadi" panose="020B0604020104020204" pitchFamily="34" charset="0"/>
                <a:hlinkClick r:id="rId4">
                  <a:extLst>
                    <a:ext uri="{A12FA001-AC4F-418D-AE19-62706E023703}">
                      <ahyp:hlinkClr xmlns:ahyp="http://schemas.microsoft.com/office/drawing/2018/hyperlinkcolor" val="tx"/>
                    </a:ext>
                  </a:extLst>
                </a:hlinkClick>
              </a:rPr>
              <a:t> notebook:     </a:t>
            </a:r>
            <a:r>
              <a:rPr lang="en-US" sz="2400" dirty="0">
                <a:solidFill>
                  <a:schemeClr val="accent1"/>
                </a:solidFill>
                <a:latin typeface="Abadi" panose="020B0604020104020204" pitchFamily="34" charset="0"/>
              </a:rPr>
              <a:t>    (It’s a hyperlink, just click on it)</a:t>
            </a:r>
            <a:br>
              <a:rPr lang="en-US" sz="2200" dirty="0">
                <a:solidFill>
                  <a:schemeClr val="accent1"/>
                </a:solidFill>
                <a:latin typeface="Abadi" panose="020B0604020104020204" pitchFamily="34" charset="0"/>
              </a:rPr>
            </a:br>
            <a:endParaRPr lang="es-ES" sz="22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294967295"/>
          </p:nvPr>
        </p:nvSpPr>
        <p:spPr>
          <a:xfrm>
            <a:off x="9448800" y="6356350"/>
            <a:ext cx="2743200" cy="365125"/>
          </a:xfrm>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8334" y="1473618"/>
            <a:ext cx="4640263" cy="5057775"/>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tx1"/>
                </a:solidFill>
                <a:latin typeface="Abadi" panose="020B0604020104020204" pitchFamily="34" charset="0"/>
              </a:rPr>
              <a:t>First we request the Falcon9 Launch Wiki page from its URL.</a:t>
            </a:r>
          </a:p>
          <a:p>
            <a:pPr marL="457200" indent="-457200">
              <a:lnSpc>
                <a:spcPct val="100000"/>
              </a:lnSpc>
              <a:spcBef>
                <a:spcPts val="1400"/>
              </a:spcBef>
              <a:buFont typeface="+mj-lt"/>
              <a:buAutoNum type="arabicPeriod"/>
            </a:pPr>
            <a:r>
              <a:rPr lang="en-US" sz="2200" dirty="0">
                <a:solidFill>
                  <a:schemeClr val="tx1"/>
                </a:solidFill>
                <a:latin typeface="Abadi" panose="020B0604020104020204" pitchFamily="34" charset="0"/>
              </a:rPr>
              <a:t>We extract all column/variable names from the HTML table header.</a:t>
            </a:r>
          </a:p>
          <a:p>
            <a:pPr marL="457200" indent="-457200">
              <a:lnSpc>
                <a:spcPct val="100000"/>
              </a:lnSpc>
              <a:spcBef>
                <a:spcPts val="1400"/>
              </a:spcBef>
              <a:buFont typeface="+mj-lt"/>
              <a:buAutoNum type="arabicPeriod"/>
            </a:pPr>
            <a:r>
              <a:rPr lang="en-US" sz="2200" dirty="0">
                <a:solidFill>
                  <a:schemeClr val="tx1"/>
                </a:solidFill>
                <a:latin typeface="Abadi" panose="020B0604020104020204" pitchFamily="34" charset="0"/>
              </a:rPr>
              <a:t>Then we create a data frame by parsing the launch HTML tables.</a:t>
            </a:r>
            <a:endParaRPr lang="en-US" sz="10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u="sng" dirty="0">
                <a:solidFill>
                  <a:schemeClr val="tx1"/>
                </a:solidFill>
                <a:latin typeface="Abadi"/>
              </a:rPr>
              <a:t>Data Collection - Scraping</a:t>
            </a:r>
            <a:endParaRPr lang="en-US" u="sng" dirty="0">
              <a:solidFill>
                <a:schemeClr val="tx1"/>
              </a:solidFill>
            </a:endParaRPr>
          </a:p>
        </p:txBody>
      </p:sp>
      <p:pic>
        <p:nvPicPr>
          <p:cNvPr id="5" name="Imagen 4" descr="Interfaz de usuario gráfica, Texto, Aplicación&#10;&#10;Descripción generada automáticamente">
            <a:extLst>
              <a:ext uri="{FF2B5EF4-FFF2-40B4-BE49-F238E27FC236}">
                <a16:creationId xmlns:a16="http://schemas.microsoft.com/office/drawing/2014/main" id="{5BF7F931-52EB-8843-D550-EE8721726AC8}"/>
              </a:ext>
            </a:extLst>
          </p:cNvPr>
          <p:cNvPicPr>
            <a:picLocks noChangeAspect="1"/>
          </p:cNvPicPr>
          <p:nvPr/>
        </p:nvPicPr>
        <p:blipFill>
          <a:blip r:embed="rId5"/>
          <a:stretch>
            <a:fillRect/>
          </a:stretch>
        </p:blipFill>
        <p:spPr>
          <a:xfrm>
            <a:off x="4753760" y="1200081"/>
            <a:ext cx="7330447" cy="2328426"/>
          </a:xfrm>
          <a:prstGeom prst="rect">
            <a:avLst/>
          </a:prstGeom>
        </p:spPr>
      </p:pic>
      <p:pic>
        <p:nvPicPr>
          <p:cNvPr id="8" name="Imagen 7" descr="Interfaz de usuario gráfica, Texto, Aplicación&#10;&#10;Descripción generada automáticamente">
            <a:extLst>
              <a:ext uri="{FF2B5EF4-FFF2-40B4-BE49-F238E27FC236}">
                <a16:creationId xmlns:a16="http://schemas.microsoft.com/office/drawing/2014/main" id="{E08EB4C4-7F4E-6D2A-5179-8D80ABB835C8}"/>
              </a:ext>
            </a:extLst>
          </p:cNvPr>
          <p:cNvPicPr>
            <a:picLocks noChangeAspect="1"/>
          </p:cNvPicPr>
          <p:nvPr/>
        </p:nvPicPr>
        <p:blipFill>
          <a:blip r:embed="rId6"/>
          <a:stretch>
            <a:fillRect/>
          </a:stretch>
        </p:blipFill>
        <p:spPr>
          <a:xfrm>
            <a:off x="4753760" y="3518406"/>
            <a:ext cx="7330447" cy="1254814"/>
          </a:xfrm>
          <a:prstGeom prst="rect">
            <a:avLst/>
          </a:prstGeom>
        </p:spPr>
      </p:pic>
      <p:pic>
        <p:nvPicPr>
          <p:cNvPr id="10" name="Imagen 9" descr="Texto&#10;&#10;Descripción generada automáticamente">
            <a:extLst>
              <a:ext uri="{FF2B5EF4-FFF2-40B4-BE49-F238E27FC236}">
                <a16:creationId xmlns:a16="http://schemas.microsoft.com/office/drawing/2014/main" id="{54864CFD-5D69-8BEF-4340-B19F3321D9F2}"/>
              </a:ext>
            </a:extLst>
          </p:cNvPr>
          <p:cNvPicPr>
            <a:picLocks noChangeAspect="1"/>
          </p:cNvPicPr>
          <p:nvPr/>
        </p:nvPicPr>
        <p:blipFill>
          <a:blip r:embed="rId7"/>
          <a:stretch>
            <a:fillRect/>
          </a:stretch>
        </p:blipFill>
        <p:spPr>
          <a:xfrm>
            <a:off x="4753760" y="4733667"/>
            <a:ext cx="7330447" cy="2046740"/>
          </a:xfrm>
          <a:prstGeom prst="rect">
            <a:avLst/>
          </a:prstGeom>
        </p:spPr>
      </p:pic>
    </p:spTree>
    <p:extLst>
      <p:ext uri="{BB962C8B-B14F-4D97-AF65-F5344CB8AC3E}">
        <p14:creationId xmlns:p14="http://schemas.microsoft.com/office/powerpoint/2010/main" val="220974150"/>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purl.org/dc/terms/"/>
    <ds:schemaRef ds:uri="f80a141d-92ca-4d3d-9308-f7e7b1d44ce8"/>
    <ds:schemaRef ds:uri="http://schemas.openxmlformats.org/package/2006/metadata/core-properties"/>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1822</TotalTime>
  <Words>1856</Words>
  <Application>Microsoft Office PowerPoint</Application>
  <PresentationFormat>Panorámica</PresentationFormat>
  <Paragraphs>240</Paragraphs>
  <Slides>47</Slides>
  <Notes>22</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47</vt:i4>
      </vt:variant>
    </vt:vector>
  </HeadingPairs>
  <TitlesOfParts>
    <vt:vector size="54" baseType="lpstr">
      <vt:lpstr>Abadi</vt:lpstr>
      <vt:lpstr>Arial</vt:lpstr>
      <vt:lpstr>Calibri</vt:lpstr>
      <vt:lpstr>Corbel</vt:lpstr>
      <vt:lpstr>IBM Plex Mono SemiBold</vt:lpstr>
      <vt:lpstr>Custom Design</vt:lpstr>
      <vt:lpstr>Profundidad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GitHub URL of the completed SpaceX API calls notebook: (It’s a hyperlink, just click on it) </vt:lpstr>
      <vt:lpstr>GitHub URL of the completed Webscraping notebook:         (It’s a hyperlink, just click on it)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spacex-data-presentation</dc:title>
  <dc:creator>Davide Presti</dc:creator>
  <cp:lastModifiedBy>PRESTI, DAVIDE</cp:lastModifiedBy>
  <cp:revision>207</cp:revision>
  <dcterms:created xsi:type="dcterms:W3CDTF">2021-04-29T18:58:34Z</dcterms:created>
  <dcterms:modified xsi:type="dcterms:W3CDTF">2024-08-01T22:58:03Z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